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7" r:id="rId3"/>
    <p:sldId id="266" r:id="rId4"/>
    <p:sldId id="269" r:id="rId5"/>
    <p:sldId id="268" r:id="rId6"/>
    <p:sldId id="271" r:id="rId7"/>
    <p:sldId id="272" r:id="rId8"/>
    <p:sldId id="273" r:id="rId9"/>
    <p:sldId id="270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2" r:id="rId18"/>
    <p:sldId id="281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305" r:id="rId28"/>
    <p:sldId id="292" r:id="rId29"/>
    <p:sldId id="293" r:id="rId30"/>
    <p:sldId id="297" r:id="rId31"/>
    <p:sldId id="294" r:id="rId32"/>
    <p:sldId id="295" r:id="rId33"/>
    <p:sldId id="296" r:id="rId34"/>
    <p:sldId id="298" r:id="rId35"/>
    <p:sldId id="299" r:id="rId36"/>
    <p:sldId id="300" r:id="rId37"/>
    <p:sldId id="301" r:id="rId38"/>
    <p:sldId id="302" r:id="rId39"/>
    <p:sldId id="304" r:id="rId40"/>
    <p:sldId id="261" r:id="rId4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51B"/>
    <a:srgbClr val="008A88"/>
    <a:srgbClr val="BBD828"/>
    <a:srgbClr val="FFFFFF"/>
    <a:srgbClr val="7F7F7F"/>
    <a:srgbClr val="F2F2F2"/>
    <a:srgbClr val="DBDBDA"/>
    <a:srgbClr val="484847"/>
    <a:srgbClr val="DDD9C3"/>
    <a:srgbClr val="9EE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082ED1-5DDD-48E9-9D1C-2A2B5D94A770}" v="48022" dt="2018-06-22T09:37:24.9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81" autoAdjust="0"/>
  </p:normalViewPr>
  <p:slideViewPr>
    <p:cSldViewPr>
      <p:cViewPr>
        <p:scale>
          <a:sx n="56" d="100"/>
          <a:sy n="56" d="100"/>
        </p:scale>
        <p:origin x="-16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95049-C8A4-4B42-9EA8-FDEB6DAD92DE}" type="datetimeFigureOut">
              <a:rPr lang="en-IE" smtClean="0"/>
              <a:pPr/>
              <a:t>10/03/2020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EF89D-39EE-42B2-A0B0-6100E5637B4E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15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F5ACA-E06C-4B03-8FD7-3D0508624978}" type="datetimeFigureOut">
              <a:rPr lang="en-IE" smtClean="0"/>
              <a:pPr/>
              <a:t>10/03/2020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45C34-7ABA-4084-B4AD-6675A8C16980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506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8118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9822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8233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2077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4001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2688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8838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2433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3698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5765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117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2819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14163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08331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5554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4416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51372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8134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90811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48588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37872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204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42301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1535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9717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31082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41673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35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37240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36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3367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37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4357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40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225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458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9709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1492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2927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1534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5C34-7ABA-4084-B4AD-6675A8C16980}" type="slidenum">
              <a:rPr lang="en-IE" smtClean="0"/>
              <a:pPr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794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st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47755"/>
          <a:stretch>
            <a:fillRect/>
          </a:stretch>
        </p:blipFill>
        <p:spPr>
          <a:xfrm flipH="1" flipV="1">
            <a:off x="0" y="1124743"/>
            <a:ext cx="9144000" cy="1656184"/>
          </a:xfrm>
          <a:prstGeom prst="rect">
            <a:avLst/>
          </a:prstGeom>
          <a:ln w="12700">
            <a:solidFill>
              <a:srgbClr val="FFFFFF"/>
            </a:solidFill>
          </a:ln>
        </p:spPr>
      </p:pic>
      <p:pic>
        <p:nvPicPr>
          <p:cNvPr id="12" name="Picture 11" descr="test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B050">
                <a:tint val="45000"/>
                <a:satMod val="400000"/>
              </a:srgbClr>
            </a:duotone>
          </a:blip>
          <a:srcRect t="71242" r="28899"/>
          <a:stretch>
            <a:fillRect/>
          </a:stretch>
        </p:blipFill>
        <p:spPr>
          <a:xfrm rot="10800000" flipH="1" flipV="1">
            <a:off x="-1" y="2708921"/>
            <a:ext cx="9144001" cy="129614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08920"/>
            <a:ext cx="9144000" cy="1254001"/>
          </a:xfrm>
          <a:noFill/>
          <a:ln w="9525">
            <a:solidFill>
              <a:schemeClr val="bg1"/>
            </a:solidFill>
          </a:ln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3EB7A-6AC4-464F-B12E-DAD797DD5BFA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3" cstate="print">
            <a:lum contrast="10000"/>
          </a:blip>
          <a:srcRect b="16001"/>
          <a:stretch>
            <a:fillRect/>
          </a:stretch>
        </p:blipFill>
        <p:spPr>
          <a:xfrm flipH="1" flipV="1">
            <a:off x="0" y="3977680"/>
            <a:ext cx="9144000" cy="288032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027" name="Picture 3" descr="C:\Users\Graphic\Desktop\Buying-Green-Handbook-3rd-Edition-ONLINE-high-res JMH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26" y="4221088"/>
            <a:ext cx="4464149" cy="786003"/>
          </a:xfrm>
          <a:prstGeom prst="rect">
            <a:avLst/>
          </a:prstGeom>
          <a:noFill/>
        </p:spPr>
      </p:pic>
      <p:pic>
        <p:nvPicPr>
          <p:cNvPr id="1026" name="Picture 2" descr="I:\A-Sustainable Economy and Procurement\Projects\GPP training and training materials - 24220\1 - GPP Toolkit\Design templates\path13856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69" y="326640"/>
            <a:ext cx="1676262" cy="1158144"/>
          </a:xfrm>
          <a:prstGeom prst="rect">
            <a:avLst/>
          </a:prstGeom>
          <a:noFill/>
        </p:spPr>
      </p:pic>
      <p:pic>
        <p:nvPicPr>
          <p:cNvPr id="3" name="Picture 3" descr="I:\A-Sustainable Economy and Procurement\Projects\GPP training and training materials - 24220\1 - GPP Toolkit\Design templates\footer element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2365" y="6315501"/>
            <a:ext cx="719269" cy="54249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5558-8707-42F3-B9B6-FC80BF25BE10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88B7-7FAB-4415-BEAE-7D8009F33737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1DB7D-D489-4E0B-A194-EC20980ED2B1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6D17-6C54-46FE-8696-F7DDA498E16B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016" y="2648894"/>
            <a:ext cx="7772400" cy="720079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tx2"/>
                </a:solidFill>
              </a:defRPr>
            </a:lvl1pPr>
          </a:lstStyle>
          <a:p>
            <a:r>
              <a:rPr lang="en-IE" dirty="0"/>
              <a:t>PRODUCT TYPE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44016" y="3368973"/>
            <a:ext cx="7772400" cy="564083"/>
          </a:xfrm>
        </p:spPr>
        <p:txBody>
          <a:bodyPr anchor="b">
            <a:noAutofit/>
          </a:bodyPr>
          <a:lstStyle>
            <a:lvl1pPr marL="0" indent="0">
              <a:buNone/>
              <a:defRPr sz="3200" i="1">
                <a:solidFill>
                  <a:srgbClr val="48484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Only for module 10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ED39-FABE-4C10-B109-733C66F6DE3C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pic>
        <p:nvPicPr>
          <p:cNvPr id="7" name="Picture 6" descr="test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10900"/>
          <a:stretch>
            <a:fillRect/>
          </a:stretch>
        </p:blipFill>
        <p:spPr>
          <a:xfrm>
            <a:off x="36000" y="4137013"/>
            <a:ext cx="9000000" cy="2676363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003232" cy="42813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D476-C427-42CC-963D-516DE0B03F33}" type="datetime1">
              <a:rPr lang="en-IE" smtClean="0"/>
              <a:pPr/>
              <a:t>10/03/2020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365125"/>
          </a:xfrm>
        </p:spPr>
        <p:txBody>
          <a:bodyPr/>
          <a:lstStyle/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46461" b="30163"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 descr="test.png"/>
          <p:cNvPicPr>
            <a:picLocks noChangeAspect="1"/>
          </p:cNvPicPr>
          <p:nvPr userDrawn="1"/>
        </p:nvPicPr>
        <p:blipFill>
          <a:blip r:embed="rId3" cstate="print">
            <a:lum contrast="10000"/>
          </a:blip>
          <a:srcRect t="10900"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est.png"/>
          <p:cNvPicPr>
            <a:picLocks noChangeAspect="1"/>
          </p:cNvPicPr>
          <p:nvPr userDrawn="1"/>
        </p:nvPicPr>
        <p:blipFill>
          <a:blip r:embed="rId3" cstate="print"/>
          <a:srcRect l="33663" t="83803" b="9906"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114800" cy="42813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80A7-644D-495E-8764-96A40D5F620E}" type="datetime1">
              <a:rPr lang="en-IE" smtClean="0"/>
              <a:pPr/>
              <a:t>10/03/2020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365125"/>
          </a:xfrm>
        </p:spPr>
        <p:txBody>
          <a:bodyPr/>
          <a:lstStyle/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46461" b="30163"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 descr="test.png"/>
          <p:cNvPicPr>
            <a:picLocks noChangeAspect="1"/>
          </p:cNvPicPr>
          <p:nvPr userDrawn="1"/>
        </p:nvPicPr>
        <p:blipFill>
          <a:blip r:embed="rId3" cstate="print">
            <a:lum contrast="10000"/>
          </a:blip>
          <a:srcRect t="10900"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test.png"/>
          <p:cNvPicPr>
            <a:picLocks noChangeAspect="1"/>
          </p:cNvPicPr>
          <p:nvPr userDrawn="1"/>
        </p:nvPicPr>
        <p:blipFill>
          <a:blip r:embed="rId3" cstate="print"/>
          <a:srcRect l="33663" t="83803" b="9906"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44008" y="1853134"/>
            <a:ext cx="3814926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Emphasis box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2492896"/>
            <a:ext cx="3814926" cy="3672408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0DCB4-0D4C-4F8A-BD45-EB9358823683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7" name="Picture 6" descr="g46424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46461" b="30163"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003232" cy="42813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st.png"/>
          <p:cNvPicPr>
            <a:picLocks noChangeAspect="1"/>
          </p:cNvPicPr>
          <p:nvPr userDrawn="1"/>
        </p:nvPicPr>
        <p:blipFill>
          <a:blip r:embed="rId3" cstate="print"/>
          <a:srcRect l="33663" t="83803" b="9906"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7161"/>
            <a:ext cx="3814926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6923"/>
            <a:ext cx="3814926" cy="348637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9992" y="1967161"/>
            <a:ext cx="3816424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9992" y="2606923"/>
            <a:ext cx="3816424" cy="348637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4FB7-86E9-462B-B94E-617650CAF191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12" name="Picture 11" descr="g46424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46461" b="30163"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 descr="test.png"/>
          <p:cNvPicPr>
            <a:picLocks noChangeAspect="1"/>
          </p:cNvPicPr>
          <p:nvPr userDrawn="1"/>
        </p:nvPicPr>
        <p:blipFill>
          <a:blip r:embed="rId3" cstate="print">
            <a:lum contrast="10000"/>
          </a:blip>
          <a:srcRect t="10900"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850106"/>
          </a:xfrm>
        </p:spPr>
        <p:txBody>
          <a:bodyPr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28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67544" y="1052736"/>
            <a:ext cx="7952505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est.png"/>
          <p:cNvPicPr>
            <a:picLocks noChangeAspect="1"/>
          </p:cNvPicPr>
          <p:nvPr userDrawn="1"/>
        </p:nvPicPr>
        <p:blipFill>
          <a:blip r:embed="rId3" cstate="print"/>
          <a:srcRect l="33663" t="83803" b="9906"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AB31B-1A38-4AB7-91C6-0A3F788D850C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6" name="Picture 5" descr="g46424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46461" b="30163"/>
          <a:stretch>
            <a:fillRect/>
          </a:stretch>
        </p:blipFill>
        <p:spPr>
          <a:xfrm rot="5400000">
            <a:off x="5416204" y="3143236"/>
            <a:ext cx="6804000" cy="57152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test.png"/>
          <p:cNvPicPr>
            <a:picLocks noChangeAspect="1"/>
          </p:cNvPicPr>
          <p:nvPr userDrawn="1"/>
        </p:nvPicPr>
        <p:blipFill>
          <a:blip r:embed="rId3" cstate="print">
            <a:lum contrast="10000"/>
          </a:blip>
          <a:srcRect t="10900"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1052736"/>
            <a:ext cx="799288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test.png"/>
          <p:cNvPicPr>
            <a:picLocks noChangeAspect="1"/>
          </p:cNvPicPr>
          <p:nvPr userDrawn="1"/>
        </p:nvPicPr>
        <p:blipFill>
          <a:blip r:embed="rId3" cstate="print"/>
          <a:srcRect l="33663" t="83803" b="9906"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0C33D-5D40-4E3A-8711-3777184CA250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pic>
        <p:nvPicPr>
          <p:cNvPr id="7" name="Picture 6" descr="test.png"/>
          <p:cNvPicPr>
            <a:picLocks noChangeAspect="1"/>
          </p:cNvPicPr>
          <p:nvPr userDrawn="1"/>
        </p:nvPicPr>
        <p:blipFill>
          <a:blip r:embed="rId2" cstate="print">
            <a:lum contrast="10000"/>
          </a:blip>
          <a:srcRect t="10900"/>
          <a:stretch>
            <a:fillRect/>
          </a:stretch>
        </p:blipFill>
        <p:spPr>
          <a:xfrm>
            <a:off x="36000" y="6064060"/>
            <a:ext cx="2519776" cy="749315"/>
          </a:xfrm>
          <a:prstGeom prst="rtTriangle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>
            <a:noAutofit/>
          </a:bodyPr>
          <a:lstStyle>
            <a:lvl1pPr>
              <a:buNone/>
              <a:defRPr sz="360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7544" y="1052736"/>
            <a:ext cx="799288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6309320"/>
            <a:ext cx="1738743" cy="457068"/>
          </a:xfrm>
          <a:prstGeom prst="rect">
            <a:avLst/>
          </a:prstGeom>
          <a:noFill/>
        </p:spPr>
      </p:pic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76056" y="1844824"/>
            <a:ext cx="3382878" cy="639762"/>
          </a:xfrm>
          <a:solidFill>
            <a:schemeClr val="accent4">
              <a:lumMod val="60000"/>
              <a:lumOff val="40000"/>
            </a:schemeClr>
          </a:solidFill>
        </p:spPr>
        <p:txBody>
          <a:bodyPr anchor="b"/>
          <a:lstStyle>
            <a:lvl1pPr marL="92075" indent="0">
              <a:buNone/>
              <a:defRPr sz="24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Contact / Information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2484587"/>
            <a:ext cx="3382878" cy="2744614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pic>
        <p:nvPicPr>
          <p:cNvPr id="14" name="Picture 13" descr="test.png"/>
          <p:cNvPicPr>
            <a:picLocks noChangeAspect="1"/>
          </p:cNvPicPr>
          <p:nvPr userDrawn="1"/>
        </p:nvPicPr>
        <p:blipFill>
          <a:blip r:embed="rId2" cstate="print"/>
          <a:srcRect l="33663" t="83803" b="9906"/>
          <a:stretch>
            <a:fillRect/>
          </a:stretch>
        </p:blipFill>
        <p:spPr>
          <a:xfrm>
            <a:off x="2627784" y="6741368"/>
            <a:ext cx="4356000" cy="50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A8DB-2319-4F03-8EEA-B2787323BDF5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Module name +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01D4-073C-47E7-A5A4-E52D585B1955}" type="datetime1">
              <a:rPr lang="en-IE" smtClean="0"/>
              <a:pPr/>
              <a:t>10/03/2020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6040" y="6356350"/>
            <a:ext cx="4342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/>
              <a:t>Module name + number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DF610-95E4-4D46-B96C-4D9FBF39C128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4" r:id="rId4"/>
    <p:sldLayoutId id="2147483660" r:id="rId5"/>
    <p:sldLayoutId id="2147483662" r:id="rId6"/>
    <p:sldLayoutId id="2147483654" r:id="rId7"/>
    <p:sldLayoutId id="214748366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vironment/gpp/eu_gpp_criteria_en.ht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environment/gpp/pdf/CP_European_Commission_Brochure_webversion_small.pdf" TargetMode="External"/><Relationship Id="rId3" Type="http://schemas.openxmlformats.org/officeDocument/2006/relationships/hyperlink" Target="http://ec.europa.eu/environment/gpp/index_en.htm" TargetMode="External"/><Relationship Id="rId7" Type="http://schemas.openxmlformats.org/officeDocument/2006/relationships/hyperlink" Target="http://ec.europa.eu/environment/gpp/case_group_en.htm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ec.europa.eu/environment/gpp/eu_gpp_criteria_en.htm" TargetMode="External"/><Relationship Id="rId5" Type="http://schemas.openxmlformats.org/officeDocument/2006/relationships/hyperlink" Target="http://ec.europa.eu/environment/gpp/pdf/handbook_2016_bg.pdf" TargetMode="Externa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/>
              <a:t>Инструментариум за обучение относно ЕОП</a:t>
            </a:r>
            <a:br>
              <a:rPr lang="bg-BG" sz="2800" dirty="0"/>
            </a:br>
            <a:r>
              <a:rPr lang="bg-BG" sz="2800" i="1" dirty="0"/>
              <a:t>7.3. Правни аспекти на ЕОП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00034" y="1772816"/>
            <a:ext cx="6088190" cy="475252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bg-BG" sz="2600" dirty="0"/>
              <a:t>С директивите се определят общи основания за изключване на оферентите Те са свързани с тежки престъпления или проблеми в минали периоди, като някои от тях са приложими за ЕОП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bg-BG" sz="2600" dirty="0"/>
              <a:t>Могат да се използват критерии за подбор и за да се установи кои дружества притежават подходящи </a:t>
            </a:r>
            <a:r>
              <a:rPr lang="bg-BG" sz="2600" b="1" dirty="0">
                <a:solidFill>
                  <a:schemeClr val="tx2"/>
                </a:solidFill>
              </a:rPr>
              <a:t>технически и професионални способности</a:t>
            </a:r>
            <a:r>
              <a:rPr lang="bg-BG" sz="2600" dirty="0"/>
              <a:t> (включително предишен опит), за да изпълнят дадена поръчка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bg-BG" sz="2600" dirty="0"/>
              <a:t>Критериите за изключване и подбор трябва да са </a:t>
            </a:r>
            <a:r>
              <a:rPr lang="bg-BG" sz="2600" b="1" dirty="0">
                <a:solidFill>
                  <a:schemeClr val="tx2"/>
                </a:solidFill>
              </a:rPr>
              <a:t>пропорционални</a:t>
            </a:r>
            <a:r>
              <a:rPr lang="bg-BG" sz="2600" dirty="0"/>
              <a:t> и да се основават на предварително определени условия</a:t>
            </a:r>
          </a:p>
          <a:p>
            <a:endParaRPr lang="en-IE" sz="2400" dirty="0"/>
          </a:p>
        </p:txBody>
      </p:sp>
      <p:pic>
        <p:nvPicPr>
          <p:cNvPr id="8" name="Picture 7" descr="males-2358241_1920.jpg"/>
          <p:cNvPicPr>
            <a:picLocks noChangeAspect="1"/>
          </p:cNvPicPr>
          <p:nvPr/>
        </p:nvPicPr>
        <p:blipFill>
          <a:blip r:embed="rId3" cstate="print"/>
          <a:srcRect l="15244" t="6533" r="12891" b="4180"/>
          <a:stretch>
            <a:fillRect/>
          </a:stretch>
        </p:blipFill>
        <p:spPr>
          <a:xfrm>
            <a:off x="6444208" y="1357298"/>
            <a:ext cx="1913144" cy="237693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10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Директивите от 2014 г.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/>
          <a:lstStyle/>
          <a:p>
            <a:r>
              <a:rPr lang="bg-BG"/>
              <a:t>Изключване и подбор</a:t>
            </a:r>
          </a:p>
        </p:txBody>
      </p:sp>
      <p:pic>
        <p:nvPicPr>
          <p:cNvPr id="7" name="Picture 6" descr="males-2339851_1920.jpg"/>
          <p:cNvPicPr>
            <a:picLocks noChangeAspect="1"/>
          </p:cNvPicPr>
          <p:nvPr/>
        </p:nvPicPr>
        <p:blipFill>
          <a:blip r:embed="rId4" cstate="print"/>
          <a:srcRect l="18263" t="1915" r="25688"/>
          <a:stretch>
            <a:fillRect/>
          </a:stretch>
        </p:blipFill>
        <p:spPr>
          <a:xfrm>
            <a:off x="7000892" y="3714752"/>
            <a:ext cx="1428758" cy="250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7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port-1020132_1920.jpg"/>
          <p:cNvPicPr>
            <a:picLocks noChangeAspect="1"/>
          </p:cNvPicPr>
          <p:nvPr/>
        </p:nvPicPr>
        <p:blipFill>
          <a:blip r:embed="rId3" cstate="print"/>
          <a:srcRect l="4348" t="19566" r="6522" b="6521"/>
          <a:stretch>
            <a:fillRect/>
          </a:stretch>
        </p:blipFill>
        <p:spPr>
          <a:xfrm>
            <a:off x="4714876" y="3643314"/>
            <a:ext cx="3429024" cy="284358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00034" y="1700808"/>
            <a:ext cx="7715304" cy="4660950"/>
          </a:xfrm>
        </p:spPr>
        <p:txBody>
          <a:bodyPr>
            <a:normAutofit/>
          </a:bodyPr>
          <a:lstStyle/>
          <a:p>
            <a:r>
              <a:rPr lang="bg-BG" sz="2000" dirty="0"/>
              <a:t>Техническите спецификации са </a:t>
            </a:r>
            <a:r>
              <a:rPr lang="bg-BG" sz="2000" b="1" dirty="0">
                <a:solidFill>
                  <a:schemeClr val="tx2"/>
                </a:solidFill>
              </a:rPr>
              <a:t>минималните изисквания</a:t>
            </a:r>
            <a:r>
              <a:rPr lang="bg-BG" sz="2000" dirty="0"/>
              <a:t>, на които трябва да отговарят всички оферти, напр. „Всички продукти трябва да съдържат най-малко 65 % рециклиран материал“</a:t>
            </a:r>
          </a:p>
          <a:p>
            <a:r>
              <a:rPr lang="bg-BG" sz="2000" dirty="0"/>
              <a:t>Офертите, които не отговарят на техническите спецификации, трябва да бъдат отхвърлени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11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Директивите от 2014 г.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/>
          <a:lstStyle/>
          <a:p>
            <a:r>
              <a:rPr lang="bg-BG"/>
              <a:t>Технически спецификации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034" y="3314932"/>
            <a:ext cx="558170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spcAft>
                <a:spcPts val="600"/>
              </a:spcAft>
              <a:buFont typeface="Arial" pitchFamily="34" charset="0"/>
              <a:buChar char="•"/>
            </a:pPr>
            <a:r>
              <a:rPr lang="bg-BG" sz="2000" dirty="0"/>
              <a:t>Съществуват различни начини за формулиране на технически спецификации, включително спецификации, </a:t>
            </a:r>
            <a:r>
              <a:rPr lang="bg-BG" sz="2000" b="1" dirty="0">
                <a:solidFill>
                  <a:schemeClr val="tx2"/>
                </a:solidFill>
              </a:rPr>
              <a:t>основаващи се на експлоатационните характеристики, или функционални </a:t>
            </a:r>
            <a:r>
              <a:rPr lang="bg-BG" sz="2000" dirty="0"/>
              <a:t>спецификации (вж. модул 4)</a:t>
            </a:r>
          </a:p>
          <a:p>
            <a:pPr marL="363538" indent="-363538">
              <a:buFont typeface="Arial" pitchFamily="34" charset="0"/>
              <a:buChar char="•"/>
            </a:pPr>
            <a:r>
              <a:rPr lang="bg-BG" sz="2000" dirty="0"/>
              <a:t>Спецификациите могат да се отнасят до всеки етап от жизнения цикъл, напр. производствени методи</a:t>
            </a:r>
          </a:p>
          <a:p>
            <a:pPr>
              <a:buFont typeface="Arial" pitchFamily="34" charset="0"/>
              <a:buChar char="•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84856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up-1010916_1920.jpg"/>
          <p:cNvPicPr>
            <a:picLocks noChangeAspect="1"/>
          </p:cNvPicPr>
          <p:nvPr/>
        </p:nvPicPr>
        <p:blipFill>
          <a:blip r:embed="rId3" cstate="print"/>
          <a:srcRect l="23958" r="30208"/>
          <a:stretch>
            <a:fillRect/>
          </a:stretch>
        </p:blipFill>
        <p:spPr>
          <a:xfrm>
            <a:off x="6500826" y="2143116"/>
            <a:ext cx="1866309" cy="407191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00034" y="1628800"/>
            <a:ext cx="6143668" cy="495487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bg-BG" sz="2600" dirty="0"/>
              <a:t>Съгласно директивите всички поръчки трябва да бъдат възлагани въз основа на принципа на „икономически най-изгодна оферта“ (</a:t>
            </a:r>
            <a:r>
              <a:rPr lang="bg-BG" sz="2600" b="1" dirty="0">
                <a:solidFill>
                  <a:schemeClr val="tx2"/>
                </a:solidFill>
              </a:rPr>
              <a:t>MEAT</a:t>
            </a:r>
            <a:r>
              <a:rPr lang="bg-BG" sz="2600" dirty="0"/>
              <a:t>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bg-BG" sz="2600" dirty="0"/>
              <a:t>По този начин възлагащият орган има възможност да комбинира критерии за разходите (разходи за целия жизнен цикъл) с качествени критерии</a:t>
            </a:r>
          </a:p>
          <a:p>
            <a:pPr marL="363538" indent="-36353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bg-BG" sz="2600" dirty="0"/>
              <a:t>Могат да бъдат оценявани екологични характеристики, при условие че те са </a:t>
            </a:r>
            <a:r>
              <a:rPr lang="bg-BG" sz="2600" b="1" dirty="0">
                <a:solidFill>
                  <a:schemeClr val="tx2"/>
                </a:solidFill>
              </a:rPr>
              <a:t>свързани с предмета на поръчката</a:t>
            </a:r>
          </a:p>
          <a:p>
            <a:pPr marL="363538" indent="-363538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bg-BG" sz="2600" b="1" dirty="0">
                <a:solidFill>
                  <a:schemeClr val="tx2"/>
                </a:solidFill>
              </a:rPr>
              <a:t>Оценката на разходите за целия жизнен цикъл </a:t>
            </a:r>
            <a:r>
              <a:rPr lang="bg-BG" sz="2600" dirty="0"/>
              <a:t>може да се използва, за да се изчислят действителните разходи за собственост, включително разходите за околната среда</a:t>
            </a:r>
          </a:p>
          <a:p>
            <a:endParaRPr lang="en-IE" sz="2400" dirty="0"/>
          </a:p>
          <a:p>
            <a:pPr marL="0" indent="0">
              <a:buNone/>
            </a:pPr>
            <a:endParaRPr lang="en-IE" dirty="0"/>
          </a:p>
          <a:p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12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Директивите от 2014 г.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/>
          <a:lstStyle/>
          <a:p>
            <a:r>
              <a:rPr lang="bg-BG"/>
              <a:t>Критерии за възлагане</a:t>
            </a:r>
          </a:p>
        </p:txBody>
      </p:sp>
    </p:spTree>
    <p:extLst>
      <p:ext uri="{BB962C8B-B14F-4D97-AF65-F5344CB8AC3E}">
        <p14:creationId xmlns:p14="http://schemas.microsoft.com/office/powerpoint/2010/main" val="4220978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ract-1020434_1920.jpg"/>
          <p:cNvPicPr>
            <a:picLocks noChangeAspect="1"/>
          </p:cNvPicPr>
          <p:nvPr/>
        </p:nvPicPr>
        <p:blipFill>
          <a:blip r:embed="rId3" cstate="print"/>
          <a:srcRect l="26000" t="4000" r="21999"/>
          <a:stretch>
            <a:fillRect/>
          </a:stretch>
        </p:blipFill>
        <p:spPr>
          <a:xfrm>
            <a:off x="6429388" y="2204864"/>
            <a:ext cx="2071702" cy="3824654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88330"/>
            <a:ext cx="8003232" cy="4660950"/>
          </a:xfrm>
        </p:spPr>
        <p:txBody>
          <a:bodyPr>
            <a:normAutofit/>
          </a:bodyPr>
          <a:lstStyle/>
          <a:p>
            <a:endParaRPr lang="en-IE" dirty="0"/>
          </a:p>
          <a:p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13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Директивите от 2014 г.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xmlns="" id="{A30AC8C6-AC37-4166-AE64-EA308E62C1BD}"/>
              </a:ext>
            </a:extLst>
          </p:cNvPr>
          <p:cNvSpPr txBox="1">
            <a:spLocks/>
          </p:cNvSpPr>
          <p:nvPr/>
        </p:nvSpPr>
        <p:spPr>
          <a:xfrm>
            <a:off x="467544" y="1714488"/>
            <a:ext cx="6500858" cy="4804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g-BG" sz="2400"/>
              <a:t>Клаузите за изпълнение на договора могат да включват елементи на ЕОП — напр. за да се регламентира: </a:t>
            </a:r>
          </a:p>
          <a:p>
            <a:r>
              <a:rPr lang="bg-BG" sz="2400"/>
              <a:t>начинът на опаковане и доставка на стоките</a:t>
            </a:r>
          </a:p>
          <a:p>
            <a:r>
              <a:rPr lang="bg-BG" sz="2400"/>
              <a:t>начинът на управление на отпадъците и рециклирането в договор за поръчка за услуги (напр. почистване, приготвяне и доставка на храни)</a:t>
            </a:r>
          </a:p>
          <a:p>
            <a:r>
              <a:rPr lang="bg-BG" sz="2400"/>
              <a:t>отговорността на главния изпълнител и подизпълнителите за опазване на околната среда в договор за поръчка за строителство</a:t>
            </a:r>
          </a:p>
          <a:p>
            <a:pPr marL="0" indent="0">
              <a:buNone/>
            </a:pPr>
            <a:r>
              <a:rPr lang="bg-BG" sz="2400"/>
              <a:t>Клаузите за изпълнение на договора трябва да бъдат </a:t>
            </a:r>
            <a:r>
              <a:rPr lang="bg-BG" sz="2400" b="1">
                <a:solidFill>
                  <a:schemeClr val="tx2"/>
                </a:solidFill>
              </a:rPr>
              <a:t>свързани с предмета на поръчката</a:t>
            </a:r>
            <a:r>
              <a:rPr lang="bg-BG" sz="2400"/>
              <a:t> и да се обявят предварително</a:t>
            </a:r>
          </a:p>
          <a:p>
            <a:endParaRPr lang="en-IE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/>
          <a:lstStyle/>
          <a:p>
            <a:r>
              <a:rPr lang="bg-BG"/>
              <a:t>Изпълнение на договорите за обществени поръчки</a:t>
            </a:r>
          </a:p>
        </p:txBody>
      </p:sp>
    </p:spTree>
    <p:extLst>
      <p:ext uri="{BB962C8B-B14F-4D97-AF65-F5344CB8AC3E}">
        <p14:creationId xmlns:p14="http://schemas.microsoft.com/office/powerpoint/2010/main" val="2713758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338" y="1232327"/>
            <a:ext cx="4041294" cy="4929411"/>
          </a:xfrm>
        </p:spPr>
        <p:txBody>
          <a:bodyPr>
            <a:normAutofit fontScale="92500" lnSpcReduction="20000"/>
          </a:bodyPr>
          <a:lstStyle/>
          <a:p>
            <a:r>
              <a:rPr lang="bg-BG" sz="2600"/>
              <a:t>Критериите за подбор, техническите спецификации, критериите за възлагане и договорните клаузи трябва да бъдат </a:t>
            </a:r>
            <a:r>
              <a:rPr lang="bg-BG" sz="2600" b="1">
                <a:solidFill>
                  <a:schemeClr val="tx2"/>
                </a:solidFill>
              </a:rPr>
              <a:t>свързани с предмета на поръчката</a:t>
            </a:r>
            <a:br>
              <a:rPr lang="bg-BG" sz="2600" b="1">
                <a:solidFill>
                  <a:schemeClr val="tx2"/>
                </a:solidFill>
              </a:rPr>
            </a:br>
            <a:endParaRPr lang="bg-BG" sz="2600" b="1">
              <a:solidFill>
                <a:schemeClr val="tx2"/>
              </a:solidFill>
            </a:endParaRPr>
          </a:p>
          <a:p>
            <a:r>
              <a:rPr lang="bg-BG" sz="2600"/>
              <a:t>Това е важно за ЕОП, тъй като така се ограничава възможността за разглеждане на цялостните практики на дружеството, което подава оферта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14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Връзка с предмета на поръчката (ВПП)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345632" y="1088740"/>
            <a:ext cx="4186808" cy="38922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bg-BG"/>
              <a:t>Определение на ВПП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345632" y="1477963"/>
            <a:ext cx="4186808" cy="4929411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bg-BG" sz="1900" i="1" dirty="0"/>
              <a:t>„[критерии, които]</a:t>
            </a:r>
            <a:r>
              <a:rPr lang="bg-BG" sz="1900" dirty="0"/>
              <a:t> се отнасят до строителството, доставките или услугите, които трябва да бъдат предоставени в рамките на тази поръчка, във всички отношения и на всеки етап от жизнения им цикъл, в това число факторите, свързани със: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bg-BG" sz="1900" dirty="0"/>
              <a:t>а) специфичния процес на производство, предоставяне или търгуване на това строителство, доставки или услуги; или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bg-BG" sz="1900" dirty="0"/>
              <a:t>б) специфичен процес, свързан с друг етап от жизнения им цикъл дори когато тези фактори не са част от съществените им характеристики“. (Член 67)</a:t>
            </a:r>
          </a:p>
        </p:txBody>
      </p:sp>
    </p:spTree>
    <p:extLst>
      <p:ext uri="{BB962C8B-B14F-4D97-AF65-F5344CB8AC3E}">
        <p14:creationId xmlns:p14="http://schemas.microsoft.com/office/powerpoint/2010/main" val="485815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ame-1013725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143116"/>
            <a:ext cx="3714752" cy="3714752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88330"/>
            <a:ext cx="8003232" cy="4660950"/>
          </a:xfrm>
        </p:spPr>
        <p:txBody>
          <a:bodyPr>
            <a:normAutofit/>
          </a:bodyPr>
          <a:lstStyle/>
          <a:p>
            <a:endParaRPr lang="en-IE" dirty="0"/>
          </a:p>
          <a:p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15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Определяне на предмета на поръчката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xmlns="" id="{7E28A2A6-9E5D-4D38-A118-0826B186A16C}"/>
              </a:ext>
            </a:extLst>
          </p:cNvPr>
          <p:cNvSpPr txBox="1">
            <a:spLocks/>
          </p:cNvSpPr>
          <p:nvPr/>
        </p:nvSpPr>
        <p:spPr>
          <a:xfrm>
            <a:off x="460524" y="1291406"/>
            <a:ext cx="4687540" cy="5064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2600"/>
              <a:t>Възлагащите органи са свободни да определят предмета на всяка поръчка и могат да направят това по начин, който изрично включва екологични цели</a:t>
            </a:r>
          </a:p>
          <a:p>
            <a:r>
              <a:rPr lang="bg-BG" sz="2600"/>
              <a:t>Определянето ще засегне обхвата на критериите за ЕОП, които можете да прилагате</a:t>
            </a:r>
          </a:p>
          <a:p>
            <a:r>
              <a:rPr lang="bg-BG" sz="2600"/>
              <a:t>Изборът между поръчка за услуги или поръчка за доставки също може да бъде важен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85595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88330"/>
            <a:ext cx="8003232" cy="4660950"/>
          </a:xfrm>
        </p:spPr>
        <p:txBody>
          <a:bodyPr>
            <a:normAutofit/>
          </a:bodyPr>
          <a:lstStyle/>
          <a:p>
            <a:endParaRPr lang="en-IE" dirty="0"/>
          </a:p>
          <a:p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16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2114"/>
            <a:ext cx="8003232" cy="850106"/>
          </a:xfrm>
        </p:spPr>
        <p:txBody>
          <a:bodyPr/>
          <a:lstStyle/>
          <a:p>
            <a:r>
              <a:rPr lang="bg-BG" dirty="0"/>
              <a:t>Примери за критерии, които са/не са свързани с предмета на поръчката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08714D-07EA-4232-A48A-3EAAC3A6963C}"/>
              </a:ext>
            </a:extLst>
          </p:cNvPr>
          <p:cNvSpPr txBox="1"/>
          <p:nvPr/>
        </p:nvSpPr>
        <p:spPr>
          <a:xfrm>
            <a:off x="395536" y="1052736"/>
            <a:ext cx="79208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9BB51B"/>
              </a:buClr>
              <a:buFont typeface="Wingdings" panose="05000000000000000000" pitchFamily="2" charset="2"/>
              <a:buChar char="ü"/>
            </a:pPr>
            <a:r>
              <a:rPr lang="bg-BG" sz="1900" dirty="0"/>
              <a:t>В поръчка за доставка на униформи има изискване, съгласно което униформите трябва да бъдат направени от памук, получен от биологично производство</a:t>
            </a:r>
          </a:p>
          <a:p>
            <a:pPr marL="342900" indent="-342900">
              <a:spcAft>
                <a:spcPts val="600"/>
              </a:spcAft>
              <a:buClr>
                <a:srgbClr val="9BB51B"/>
              </a:buClr>
              <a:buFont typeface="Wingdings" panose="05000000000000000000" pitchFamily="2" charset="2"/>
              <a:buChar char="ü"/>
            </a:pPr>
            <a:r>
              <a:rPr lang="bg-BG" sz="1900" dirty="0"/>
              <a:t>За поръчка за услуги по почистване се дават допълнителни точки за използването на продукти с екомаркировка</a:t>
            </a:r>
          </a:p>
          <a:p>
            <a:pPr marL="342900" indent="-342900">
              <a:spcAft>
                <a:spcPts val="600"/>
              </a:spcAft>
              <a:buClr>
                <a:srgbClr val="9BB51B"/>
              </a:buClr>
              <a:buFont typeface="Wingdings" panose="05000000000000000000" pitchFamily="2" charset="2"/>
              <a:buChar char="ü"/>
            </a:pPr>
            <a:r>
              <a:rPr lang="bg-BG" sz="1900" dirty="0"/>
              <a:t>Изискване, съгласно което дружеството трябва да е въвело мерки за управление на веригата на доставките, които да са насочени към конкретни екологични съображения (напр. безопасно боравене с химикали)</a:t>
            </a:r>
          </a:p>
          <a:p>
            <a:pPr marL="358775" indent="-358775">
              <a:spcAft>
                <a:spcPts val="600"/>
              </a:spcAft>
              <a:buClr>
                <a:srgbClr val="FF0000"/>
              </a:buClr>
              <a:buFont typeface="Calibri" panose="020F0502020204030204" pitchFamily="34" charset="0"/>
              <a:buChar char="Х"/>
            </a:pPr>
            <a:r>
              <a:rPr lang="bg-BG" sz="1900" dirty="0"/>
              <a:t>В поръчка за доставка на униформи има изискване, съгласно което доставчиците трябва да използват във </a:t>
            </a:r>
            <a:r>
              <a:rPr lang="bg-BG" sz="1900" b="1" u="sng" dirty="0"/>
              <a:t>всички</a:t>
            </a:r>
            <a:r>
              <a:rPr lang="bg-BG" sz="1900" dirty="0"/>
              <a:t> свои продукти памук, получен от биологично производство</a:t>
            </a:r>
          </a:p>
          <a:p>
            <a:pPr marL="358775" indent="-358775">
              <a:spcAft>
                <a:spcPts val="600"/>
              </a:spcAft>
              <a:buClr>
                <a:srgbClr val="FF0000"/>
              </a:buClr>
              <a:buFont typeface="Calibri" panose="020F0502020204030204" pitchFamily="34" charset="0"/>
              <a:buChar char="Х"/>
            </a:pPr>
            <a:r>
              <a:rPr lang="bg-BG" sz="1900" dirty="0"/>
              <a:t>В поръчка за услуги по почистване се дават допълнителни точки на дружества, които използват продукти с екомаркировка при </a:t>
            </a:r>
            <a:r>
              <a:rPr lang="bg-BG" sz="1900" b="1" u="sng" dirty="0"/>
              <a:t>всички</a:t>
            </a:r>
            <a:r>
              <a:rPr lang="bg-BG" sz="1900" dirty="0"/>
              <a:t> свои поръчки</a:t>
            </a:r>
          </a:p>
          <a:p>
            <a:pPr marL="358775" indent="-358775">
              <a:spcAft>
                <a:spcPts val="600"/>
              </a:spcAft>
              <a:buClr>
                <a:srgbClr val="FF0000"/>
              </a:buClr>
              <a:buFont typeface="Calibri" panose="020F0502020204030204" pitchFamily="34" charset="0"/>
              <a:buChar char="Х"/>
            </a:pPr>
            <a:r>
              <a:rPr lang="bg-BG" sz="1900" dirty="0"/>
              <a:t>Изискване, съгласно което дружеството трябва да участва в „устойчиво закупуване“ (без по-нататъшно определение)</a:t>
            </a:r>
          </a:p>
        </p:txBody>
      </p:sp>
    </p:spTree>
    <p:extLst>
      <p:ext uri="{BB962C8B-B14F-4D97-AF65-F5344CB8AC3E}">
        <p14:creationId xmlns:p14="http://schemas.microsoft.com/office/powerpoint/2010/main" val="3888931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half" idx="2"/>
          </p:nvPr>
        </p:nvSpPr>
        <p:spPr>
          <a:xfrm>
            <a:off x="457200" y="1681040"/>
            <a:ext cx="3826768" cy="1008112"/>
          </a:xfrm>
        </p:spPr>
        <p:txBody>
          <a:bodyPr lIns="72000" rIns="72000">
            <a:noAutofit/>
          </a:bodyPr>
          <a:lstStyle/>
          <a:p>
            <a:pPr marL="0" indent="0">
              <a:buNone/>
            </a:pPr>
            <a:r>
              <a:rPr lang="bg-BG" sz="2000" b="1" dirty="0"/>
              <a:t>Открита процедура</a:t>
            </a:r>
            <a:r>
              <a:rPr lang="bg-BG" sz="2000" dirty="0"/>
              <a:t> — оферти могат да се подават от всеки субект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17</a:t>
            </a:fld>
            <a:endParaRPr lang="en-IE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Избор на процедури</a:t>
            </a:r>
          </a:p>
        </p:txBody>
      </p:sp>
      <p:sp>
        <p:nvSpPr>
          <p:cNvPr id="8" name="Content Placeholder 26">
            <a:extLst>
              <a:ext uri="{FF2B5EF4-FFF2-40B4-BE49-F238E27FC236}">
                <a16:creationId xmlns:a16="http://schemas.microsoft.com/office/drawing/2014/main" xmlns="" id="{7C0ED48D-0D9C-4885-870E-5474EFC22657}"/>
              </a:ext>
            </a:extLst>
          </p:cNvPr>
          <p:cNvSpPr txBox="1">
            <a:spLocks/>
          </p:cNvSpPr>
          <p:nvPr/>
        </p:nvSpPr>
        <p:spPr>
          <a:xfrm>
            <a:off x="457200" y="2924268"/>
            <a:ext cx="3826768" cy="12157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72000" tIns="45720" rIns="7200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g-BG" sz="2000" b="1" dirty="0"/>
              <a:t>Ограничена процедура</a:t>
            </a:r>
            <a:r>
              <a:rPr lang="bg-BG" sz="2000" dirty="0"/>
              <a:t> — избират се най-малко пет оференти въз основа на обективни критерии</a:t>
            </a:r>
          </a:p>
        </p:txBody>
      </p:sp>
      <p:sp>
        <p:nvSpPr>
          <p:cNvPr id="9" name="Content Placeholder 26">
            <a:extLst>
              <a:ext uri="{FF2B5EF4-FFF2-40B4-BE49-F238E27FC236}">
                <a16:creationId xmlns:a16="http://schemas.microsoft.com/office/drawing/2014/main" xmlns="" id="{8BCF8245-C96E-4C43-AC56-F6FBC1A7FB83}"/>
              </a:ext>
            </a:extLst>
          </p:cNvPr>
          <p:cNvSpPr txBox="1">
            <a:spLocks/>
          </p:cNvSpPr>
          <p:nvPr/>
        </p:nvSpPr>
        <p:spPr>
          <a:xfrm>
            <a:off x="457200" y="4365104"/>
            <a:ext cx="3826768" cy="18272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72000" tIns="45720" rIns="7200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g-BG" sz="2000" b="1" dirty="0"/>
              <a:t>Конкурсна процедура с договаряне</a:t>
            </a:r>
            <a:r>
              <a:rPr lang="bg-BG" sz="2000" dirty="0"/>
              <a:t> — избират се най-малко трима оференти въз основа на обективни критерии; офертите могат да се договарят</a:t>
            </a:r>
          </a:p>
        </p:txBody>
      </p:sp>
      <p:sp>
        <p:nvSpPr>
          <p:cNvPr id="11" name="Content Placeholder 26">
            <a:extLst>
              <a:ext uri="{FF2B5EF4-FFF2-40B4-BE49-F238E27FC236}">
                <a16:creationId xmlns:a16="http://schemas.microsoft.com/office/drawing/2014/main" xmlns="" id="{78C28BBE-A4AB-42E1-BEEB-4D7AF6E14E1B}"/>
              </a:ext>
            </a:extLst>
          </p:cNvPr>
          <p:cNvSpPr txBox="1">
            <a:spLocks/>
          </p:cNvSpPr>
          <p:nvPr/>
        </p:nvSpPr>
        <p:spPr>
          <a:xfrm>
            <a:off x="4572000" y="1681040"/>
            <a:ext cx="3826768" cy="1963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72000" tIns="45720" rIns="7200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g-BG" sz="2000" b="1" dirty="0"/>
              <a:t>Конкурсен диалог</a:t>
            </a:r>
            <a:r>
              <a:rPr lang="bg-BG" sz="2000" dirty="0"/>
              <a:t> — избират се най-малко трима участници, които да разработят решения въз основа на описание на изискванията на органа</a:t>
            </a:r>
          </a:p>
        </p:txBody>
      </p:sp>
      <p:sp>
        <p:nvSpPr>
          <p:cNvPr id="12" name="Content Placeholder 26">
            <a:extLst>
              <a:ext uri="{FF2B5EF4-FFF2-40B4-BE49-F238E27FC236}">
                <a16:creationId xmlns:a16="http://schemas.microsoft.com/office/drawing/2014/main" xmlns="" id="{0DC26579-6502-401A-96C0-F6B2C40C53D0}"/>
              </a:ext>
            </a:extLst>
          </p:cNvPr>
          <p:cNvSpPr txBox="1">
            <a:spLocks/>
          </p:cNvSpPr>
          <p:nvPr/>
        </p:nvSpPr>
        <p:spPr>
          <a:xfrm>
            <a:off x="4572000" y="3836070"/>
            <a:ext cx="3826768" cy="23992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72000" tIns="45720" rIns="7200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g-BG" sz="2000" b="1" dirty="0"/>
              <a:t>Партньорство за иновации</a:t>
            </a:r>
            <a:r>
              <a:rPr lang="bg-BG" sz="2000" dirty="0"/>
              <a:t> — избират се най-малко трима партньори, които да разработят стоки или услуги, които все още не съществуват на пазара, като се използва поетапна структура на изпълнение на договора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313B2F-250F-4F25-974B-18450AA29E38}"/>
              </a:ext>
            </a:extLst>
          </p:cNvPr>
          <p:cNvSpPr txBox="1"/>
          <p:nvPr/>
        </p:nvSpPr>
        <p:spPr>
          <a:xfrm>
            <a:off x="457200" y="1124744"/>
            <a:ext cx="7859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Съгласно директивите има пет възможни процедури:</a:t>
            </a:r>
          </a:p>
        </p:txBody>
      </p:sp>
    </p:spTree>
    <p:extLst>
      <p:ext uri="{BB962C8B-B14F-4D97-AF65-F5344CB8AC3E}">
        <p14:creationId xmlns:p14="http://schemas.microsoft.com/office/powerpoint/2010/main" val="576699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or-3289366_1920.jpg"/>
          <p:cNvPicPr>
            <a:picLocks noChangeAspect="1"/>
          </p:cNvPicPr>
          <p:nvPr/>
        </p:nvPicPr>
        <p:blipFill>
          <a:blip r:embed="rId3" cstate="print"/>
          <a:srcRect r="34082"/>
          <a:stretch>
            <a:fillRect/>
          </a:stretch>
        </p:blipFill>
        <p:spPr>
          <a:xfrm>
            <a:off x="4643438" y="642918"/>
            <a:ext cx="3857652" cy="585216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88330"/>
            <a:ext cx="8003232" cy="4660950"/>
          </a:xfrm>
        </p:spPr>
        <p:txBody>
          <a:bodyPr>
            <a:normAutofit/>
          </a:bodyPr>
          <a:lstStyle/>
          <a:p>
            <a:endParaRPr lang="en-IE" dirty="0"/>
          </a:p>
          <a:p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18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Въздействие на процедурата върху ЕОП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A8F2BCF-79BD-4145-9D43-1B95A75A90AF}"/>
              </a:ext>
            </a:extLst>
          </p:cNvPr>
          <p:cNvSpPr txBox="1"/>
          <p:nvPr/>
        </p:nvSpPr>
        <p:spPr>
          <a:xfrm>
            <a:off x="500034" y="1285860"/>
            <a:ext cx="61744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200" dirty="0"/>
              <a:t>Изборът на процедура е важен, защото той определя </a:t>
            </a:r>
            <a:r>
              <a:rPr lang="bg-BG" sz="2200" b="1" dirty="0">
                <a:solidFill>
                  <a:schemeClr val="tx2"/>
                </a:solidFill>
              </a:rPr>
              <a:t>кой ще може да се състезава</a:t>
            </a:r>
            <a:r>
              <a:rPr lang="bg-BG" sz="2200" b="1" dirty="0"/>
              <a:t> </a:t>
            </a:r>
            <a:r>
              <a:rPr lang="bg-BG" sz="2200" dirty="0"/>
              <a:t>за вашата поръчка и как ще прилагате определени критерии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200" dirty="0"/>
              <a:t>Ако предишният опит или други аспекти на техническия капацитет са особено важни за дадена поръчка, тогава откритата процедура може да не е най-подходяща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200" dirty="0"/>
              <a:t>Имайте предвид, че ЕОП могат да увеличат степента на сложност на дадена оферта, затова е изключително важно да </a:t>
            </a:r>
            <a:r>
              <a:rPr lang="bg-BG" sz="2200" b="1" dirty="0">
                <a:solidFill>
                  <a:schemeClr val="tx2"/>
                </a:solidFill>
              </a:rPr>
              <a:t>предоставите достатъчно време </a:t>
            </a:r>
            <a:r>
              <a:rPr lang="bg-BG" sz="2200" dirty="0"/>
              <a:t>за отговор на оферентите</a:t>
            </a:r>
          </a:p>
        </p:txBody>
      </p:sp>
    </p:spTree>
    <p:extLst>
      <p:ext uri="{BB962C8B-B14F-4D97-AF65-F5344CB8AC3E}">
        <p14:creationId xmlns:p14="http://schemas.microsoft.com/office/powerpoint/2010/main" val="517569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ite-male-2064870_1920.jpg"/>
          <p:cNvPicPr>
            <a:picLocks noChangeAspect="1"/>
          </p:cNvPicPr>
          <p:nvPr/>
        </p:nvPicPr>
        <p:blipFill>
          <a:blip r:embed="rId3" cstate="print"/>
          <a:srcRect r="11607"/>
          <a:stretch>
            <a:fillRect/>
          </a:stretch>
        </p:blipFill>
        <p:spPr>
          <a:xfrm>
            <a:off x="5143504" y="1785926"/>
            <a:ext cx="3281046" cy="371189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88330"/>
            <a:ext cx="5472122" cy="4660950"/>
          </a:xfrm>
        </p:spPr>
        <p:txBody>
          <a:bodyPr>
            <a:normAutofit fontScale="92500"/>
          </a:bodyPr>
          <a:lstStyle/>
          <a:p>
            <a:r>
              <a:rPr lang="bg-BG" sz="2400" b="1" dirty="0">
                <a:solidFill>
                  <a:srgbClr val="008A88"/>
                </a:solidFill>
              </a:rPr>
              <a:t>Конкурсната процедура с договаряне</a:t>
            </a:r>
            <a:r>
              <a:rPr lang="bg-BG" sz="2400" dirty="0"/>
              <a:t>, </a:t>
            </a:r>
            <a:r>
              <a:rPr lang="bg-BG" sz="2400" b="1" dirty="0">
                <a:solidFill>
                  <a:srgbClr val="008A88"/>
                </a:solidFill>
              </a:rPr>
              <a:t>конкурсният диалог </a:t>
            </a:r>
            <a:r>
              <a:rPr lang="bg-BG" sz="2400" dirty="0"/>
              <a:t>и </a:t>
            </a:r>
            <a:r>
              <a:rPr lang="bg-BG" sz="2400" b="1" dirty="0">
                <a:solidFill>
                  <a:srgbClr val="008A88"/>
                </a:solidFill>
              </a:rPr>
              <a:t>партньорството за иновации </a:t>
            </a:r>
            <a:r>
              <a:rPr lang="bg-BG" sz="2400" dirty="0"/>
              <a:t>предлагат по-голяма гъвкавост от откритите/ограничените процедури</a:t>
            </a:r>
          </a:p>
          <a:p>
            <a:r>
              <a:rPr lang="bg-BG" sz="2400" dirty="0"/>
              <a:t>Тази гъвкавост може да бъде полезна за ЕОП, особено ако е трудно да се изготви подробна техническа спецификация поради липсата на познания за пазара</a:t>
            </a:r>
          </a:p>
          <a:p>
            <a:r>
              <a:rPr lang="bg-BG" sz="2400" dirty="0"/>
              <a:t>Друг начин за решаването на този проблем е да се използват дейности за </a:t>
            </a:r>
            <a:r>
              <a:rPr lang="bg-BG" sz="2400" b="1" dirty="0">
                <a:solidFill>
                  <a:srgbClr val="008A88"/>
                </a:solidFill>
              </a:rPr>
              <a:t>ангажиране на участниците на пазара </a:t>
            </a:r>
            <a:r>
              <a:rPr lang="bg-BG" sz="2400" dirty="0"/>
              <a:t>(вж. модул 6)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19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Ползи от гъвкави процедури</a:t>
            </a:r>
          </a:p>
        </p:txBody>
      </p:sp>
    </p:spTree>
    <p:extLst>
      <p:ext uri="{BB962C8B-B14F-4D97-AF65-F5344CB8AC3E}">
        <p14:creationId xmlns:p14="http://schemas.microsoft.com/office/powerpoint/2010/main" val="980778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2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sz="3200">
                <a:solidFill>
                  <a:schemeClr val="tx2"/>
                </a:solidFill>
              </a:rPr>
              <a:t>Инструментариум за обучение относно ЕОП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1045386" y="1658025"/>
            <a:ext cx="2880000" cy="941984"/>
            <a:chOff x="467544" y="1844824"/>
            <a:chExt cx="2304256" cy="1159319"/>
          </a:xfrm>
        </p:grpSpPr>
        <p:pic>
          <p:nvPicPr>
            <p:cNvPr id="9" name="Picture 8" descr="test.png"/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67544" y="184482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467544" y="1844824"/>
              <a:ext cx="2304256" cy="1152128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r>
                <a:rPr lang="bg-BG" sz="2100" dirty="0">
                  <a:solidFill>
                    <a:schemeClr val="bg1"/>
                  </a:solidFill>
                </a:rPr>
                <a:t>Модул 1: Въведение</a:t>
              </a: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1022342" y="4049507"/>
            <a:ext cx="2903044" cy="930333"/>
            <a:chOff x="449107" y="1844825"/>
            <a:chExt cx="2322693" cy="1159318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pic>
          <p:nvPicPr>
            <p:cNvPr id="17" name="Picture 16" descr="test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lumMod val="40000"/>
                  <a:lumOff val="60000"/>
                  <a:tint val="45000"/>
                  <a:satMod val="400000"/>
                </a:schemeClr>
              </a:duotone>
            </a:blip>
            <a:srcRect l="33663"/>
            <a:stretch>
              <a:fillRect/>
            </a:stretch>
          </p:blipFill>
          <p:spPr>
            <a:xfrm>
              <a:off x="467544" y="184482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449107" y="1849147"/>
              <a:ext cx="2304256" cy="795105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r>
                <a:rPr lang="bg-BG" sz="2100" dirty="0">
                  <a:solidFill>
                    <a:schemeClr val="bg1"/>
                  </a:solidFill>
                </a:rPr>
                <a:t>Модул 3: Правни аспекти на ЕОП</a:t>
              </a: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1045385" y="2693495"/>
            <a:ext cx="2889241" cy="1026405"/>
            <a:chOff x="443796" y="346881"/>
            <a:chExt cx="2311649" cy="1271102"/>
          </a:xfrm>
        </p:grpSpPr>
        <p:pic>
          <p:nvPicPr>
            <p:cNvPr id="20" name="Picture 19" descr="test.png"/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51189" y="45866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>
              <a:off x="443796" y="346881"/>
              <a:ext cx="2304256" cy="1152128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r>
                <a:rPr lang="bg-BG" sz="2100" dirty="0">
                  <a:solidFill>
                    <a:schemeClr val="bg1"/>
                  </a:solidFill>
                </a:rPr>
                <a:t>Модул 2: Стратегически аспекти на ЕОП</a:t>
              </a: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4565845" y="1628800"/>
            <a:ext cx="2880000" cy="950101"/>
            <a:chOff x="420942" y="1818432"/>
            <a:chExt cx="2304256" cy="1159318"/>
          </a:xfrm>
        </p:grpSpPr>
        <p:pic>
          <p:nvPicPr>
            <p:cNvPr id="23" name="Picture 22" descr="test.png"/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20942" y="1818432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420942" y="1821613"/>
              <a:ext cx="2304256" cy="937688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r>
                <a:rPr lang="bg-BG" sz="2100" dirty="0">
                  <a:solidFill>
                    <a:schemeClr val="bg1"/>
                  </a:solidFill>
                </a:rPr>
                <a:t>Модул 4: Оценка на нуждите</a:t>
              </a:r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4565845" y="2800282"/>
            <a:ext cx="2880000" cy="930334"/>
            <a:chOff x="467544" y="1844824"/>
            <a:chExt cx="2304256" cy="1159319"/>
          </a:xfrm>
        </p:grpSpPr>
        <p:pic>
          <p:nvPicPr>
            <p:cNvPr id="26" name="Picture 25" descr="test.png"/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67544" y="184482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467544" y="1844824"/>
              <a:ext cx="2304256" cy="1152128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r>
                <a:rPr lang="bg-BG" sz="2100" dirty="0">
                  <a:solidFill>
                    <a:schemeClr val="bg1"/>
                  </a:solidFill>
                </a:rPr>
                <a:t>Модул 5: Кръгови обществени поръчки</a:t>
              </a:r>
            </a:p>
          </p:txBody>
        </p:sp>
      </p:grpSp>
      <p:grpSp>
        <p:nvGrpSpPr>
          <p:cNvPr id="8" name="Group 27"/>
          <p:cNvGrpSpPr/>
          <p:nvPr/>
        </p:nvGrpSpPr>
        <p:grpSpPr>
          <a:xfrm>
            <a:off x="4593585" y="4055278"/>
            <a:ext cx="2880000" cy="924563"/>
            <a:chOff x="467544" y="1844824"/>
            <a:chExt cx="2304256" cy="1159319"/>
          </a:xfrm>
        </p:grpSpPr>
        <p:pic>
          <p:nvPicPr>
            <p:cNvPr id="29" name="Picture 28" descr="test.png"/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67544" y="184482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467544" y="1844824"/>
              <a:ext cx="2304256" cy="936244"/>
            </a:xfrm>
            <a:prstGeom prst="roundRect">
              <a:avLst/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r>
                <a:rPr lang="bg-BG" sz="2100" dirty="0">
                  <a:solidFill>
                    <a:schemeClr val="bg1"/>
                  </a:solidFill>
                </a:rPr>
                <a:t>Модул 6: Ангажиране на пазара</a:t>
              </a:r>
            </a:p>
            <a:p>
              <a:endParaRPr lang="en-IE" sz="2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grpSp>
        <p:nvGrpSpPr>
          <p:cNvPr id="25" name="Group 27">
            <a:extLst>
              <a:ext uri="{FF2B5EF4-FFF2-40B4-BE49-F238E27FC236}">
                <a16:creationId xmlns:a16="http://schemas.microsoft.com/office/drawing/2014/main" xmlns="" id="{455E69F6-114E-42C9-98C9-9663801DAE58}"/>
              </a:ext>
            </a:extLst>
          </p:cNvPr>
          <p:cNvGrpSpPr/>
          <p:nvPr/>
        </p:nvGrpSpPr>
        <p:grpSpPr>
          <a:xfrm>
            <a:off x="2915816" y="5133802"/>
            <a:ext cx="2880000" cy="978814"/>
            <a:chOff x="467544" y="1776798"/>
            <a:chExt cx="2304256" cy="1227345"/>
          </a:xfrm>
        </p:grpSpPr>
        <p:pic>
          <p:nvPicPr>
            <p:cNvPr id="31" name="Picture 30" descr="test.png">
              <a:extLst>
                <a:ext uri="{FF2B5EF4-FFF2-40B4-BE49-F238E27FC236}">
                  <a16:creationId xmlns:a16="http://schemas.microsoft.com/office/drawing/2014/main" xmlns="" id="{A7501C85-1371-4472-A719-5642326DD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33663"/>
            <a:stretch>
              <a:fillRect/>
            </a:stretch>
          </p:blipFill>
          <p:spPr>
            <a:xfrm>
              <a:off x="467544" y="1844825"/>
              <a:ext cx="2304256" cy="1159318"/>
            </a:xfrm>
            <a:prstGeom prst="roundRect">
              <a:avLst/>
            </a:prstGeom>
            <a:noFill/>
            <a:ln>
              <a:noFill/>
            </a:ln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6AA3329B-C26E-4192-B7A0-02F1450839B8}"/>
                </a:ext>
              </a:extLst>
            </p:cNvPr>
            <p:cNvSpPr txBox="1"/>
            <p:nvPr/>
          </p:nvSpPr>
          <p:spPr>
            <a:xfrm>
              <a:off x="467544" y="1776798"/>
              <a:ext cx="2304256" cy="936245"/>
            </a:xfrm>
            <a:prstGeom prst="roundRect">
              <a:avLst>
                <a:gd name="adj" fmla="val 16667"/>
              </a:avLst>
            </a:prstGeom>
            <a:solidFill>
              <a:srgbClr val="7F7F7F">
                <a:alpha val="10196"/>
              </a:srgbClr>
            </a:solidFill>
          </p:spPr>
          <p:txBody>
            <a:bodyPr wrap="square" rtlCol="0">
              <a:noAutofit/>
            </a:bodyPr>
            <a:lstStyle/>
            <a:p>
              <a:r>
                <a:rPr lang="bg-BG" sz="2000" dirty="0">
                  <a:solidFill>
                    <a:schemeClr val="bg1"/>
                  </a:solidFill>
                </a:rPr>
                <a:t>Модул 7: Оперативни теми (ключови сектори за ЕОП)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port-1013932_1920.jpg"/>
          <p:cNvPicPr>
            <a:picLocks noChangeAspect="1"/>
          </p:cNvPicPr>
          <p:nvPr/>
        </p:nvPicPr>
        <p:blipFill>
          <a:blip r:embed="rId3" cstate="print"/>
          <a:srcRect r="26086"/>
          <a:stretch>
            <a:fillRect/>
          </a:stretch>
        </p:blipFill>
        <p:spPr>
          <a:xfrm>
            <a:off x="4572000" y="1500174"/>
            <a:ext cx="3643338" cy="492918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88330"/>
            <a:ext cx="5614998" cy="480496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bg-BG" sz="2400"/>
              <a:t>С директивите от 2014 г. се постановяват определени </a:t>
            </a:r>
            <a:r>
              <a:rPr lang="bg-BG" sz="2400" b="1">
                <a:solidFill>
                  <a:schemeClr val="tx2"/>
                </a:solidFill>
              </a:rPr>
              <a:t>задължителни </a:t>
            </a:r>
            <a:r>
              <a:rPr lang="bg-BG" sz="2400"/>
              <a:t>и </a:t>
            </a:r>
            <a:r>
              <a:rPr lang="bg-BG" sz="2400" b="1">
                <a:solidFill>
                  <a:schemeClr val="tx2"/>
                </a:solidFill>
              </a:rPr>
              <a:t>дискреционни </a:t>
            </a:r>
            <a:r>
              <a:rPr lang="bg-BG" sz="2400"/>
              <a:t>основания за изключване на оференти Най-важни за целите на ЕОП са:</a:t>
            </a:r>
          </a:p>
          <a:p>
            <a:r>
              <a:rPr lang="bg-BG" sz="2400"/>
              <a:t>неспазване на приложимото национално, европейско или международно законодателство в областта на околната среда </a:t>
            </a:r>
          </a:p>
          <a:p>
            <a:r>
              <a:rPr lang="bg-BG" sz="2400"/>
              <a:t>тежко професионално нарушение, което поставя под съмнение почтеността</a:t>
            </a:r>
          </a:p>
          <a:p>
            <a:r>
              <a:rPr lang="bg-BG" sz="2400"/>
              <a:t>значителни/трайни недостатъци при изпълнението на предходен договор за обществена поръчка</a:t>
            </a:r>
          </a:p>
          <a:p>
            <a:r>
              <a:rPr lang="bg-BG" sz="2400"/>
              <a:t>изопачаване на информация относно някое от горепосочените провинения или неспособност за предоставяне на подкрепящи документи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20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Основания за изключване</a:t>
            </a:r>
          </a:p>
        </p:txBody>
      </p:sp>
    </p:spTree>
    <p:extLst>
      <p:ext uri="{BB962C8B-B14F-4D97-AF65-F5344CB8AC3E}">
        <p14:creationId xmlns:p14="http://schemas.microsoft.com/office/powerpoint/2010/main" val="2904887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124744"/>
            <a:ext cx="7758138" cy="4948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400"/>
              <a:t>На етапа на подбор могат да се вземат под внимание следните съображения, като те са от значение за ЕОП:</a:t>
            </a:r>
          </a:p>
          <a:p>
            <a:r>
              <a:rPr lang="bg-BG" sz="2400"/>
              <a:t>човешки и технически ресурси</a:t>
            </a:r>
          </a:p>
          <a:p>
            <a:r>
              <a:rPr lang="bg-BG" sz="2400"/>
              <a:t>опит и препоръки</a:t>
            </a:r>
          </a:p>
          <a:p>
            <a:r>
              <a:rPr lang="bg-BG" sz="2400"/>
              <a:t>образователни и професионални квалификации на персонала </a:t>
            </a:r>
          </a:p>
          <a:p>
            <a:r>
              <a:rPr lang="bg-BG" sz="2400"/>
              <a:t>системи и схеми за управление на околната среда (напр. EMAS, ISO 14001)</a:t>
            </a:r>
          </a:p>
          <a:p>
            <a:r>
              <a:rPr lang="bg-BG" sz="2400"/>
              <a:t>системи за управление/проследяване на веригата на доставките</a:t>
            </a:r>
          </a:p>
          <a:p>
            <a:r>
              <a:rPr lang="bg-BG" sz="2400"/>
              <a:t>мостри на продуктите</a:t>
            </a:r>
          </a:p>
          <a:p>
            <a:r>
              <a:rPr lang="bg-BG" sz="2400"/>
              <a:t>сертификати за оценка на съответствието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21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Подбор на оференти</a:t>
            </a:r>
          </a:p>
        </p:txBody>
      </p:sp>
    </p:spTree>
    <p:extLst>
      <p:ext uri="{BB962C8B-B14F-4D97-AF65-F5344CB8AC3E}">
        <p14:creationId xmlns:p14="http://schemas.microsoft.com/office/powerpoint/2010/main" val="3597596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85800" y="1124744"/>
            <a:ext cx="7658100" cy="5068020"/>
          </a:xfrm>
        </p:spPr>
        <p:txBody>
          <a:bodyPr>
            <a:noAutofit/>
          </a:bodyPr>
          <a:lstStyle/>
          <a:p>
            <a:r>
              <a:rPr lang="bg-BG" sz="2200" dirty="0"/>
              <a:t>Те осигуряват структуриран и сертифициран от трета страна начин за управление на екологичните характеристики</a:t>
            </a:r>
          </a:p>
          <a:p>
            <a:r>
              <a:rPr lang="bg-BG" sz="2200" dirty="0"/>
              <a:t>Най-често използваните системи в Европа са Схема на Общността за управление по околна среда и одит (EMAS) и EN/ISO 14 001</a:t>
            </a:r>
          </a:p>
          <a:p>
            <a:r>
              <a:rPr lang="bg-BG" sz="2200" dirty="0"/>
              <a:t>На етапа на подбор може да се поиска доказателство за мерките за управление на околната среда, които субектът ще бъде в състояние да приложи за поръчката</a:t>
            </a:r>
          </a:p>
          <a:p>
            <a:r>
              <a:rPr lang="bg-BG" sz="2200" dirty="0"/>
              <a:t>Трябва да се вземат под внимание други форми на доказателства (като вътрешна система), когато даден субект няма достъп до сертифициране от трета страна или няма възможност да го получи в рамките на съответните срокове по причини, които не са по негова вина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22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Системи за управление на околната среда</a:t>
            </a:r>
          </a:p>
        </p:txBody>
      </p:sp>
    </p:spTree>
    <p:extLst>
      <p:ext uri="{BB962C8B-B14F-4D97-AF65-F5344CB8AC3E}">
        <p14:creationId xmlns:p14="http://schemas.microsoft.com/office/powerpoint/2010/main" val="1958640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half" idx="2"/>
          </p:nvPr>
        </p:nvSpPr>
        <p:spPr>
          <a:xfrm>
            <a:off x="459740" y="1940347"/>
            <a:ext cx="3672408" cy="3661231"/>
          </a:xfrm>
        </p:spPr>
        <p:txBody>
          <a:bodyPr lIns="72000" rIns="72000">
            <a:normAutofit fontScale="85000" lnSpcReduction="10000"/>
          </a:bodyPr>
          <a:lstStyle/>
          <a:p>
            <a:pPr marL="0" indent="0" algn="ctr">
              <a:buNone/>
            </a:pPr>
            <a:r>
              <a:rPr lang="bg-BG" b="1" dirty="0"/>
              <a:t>спецификация, основана на експлоатационните характеристики, или функционална спецификация</a:t>
            </a:r>
          </a:p>
          <a:p>
            <a:r>
              <a:rPr lang="bg-BG" dirty="0"/>
              <a:t>Тя съдържа описание на характеристиките, изисквани за стоките, услугите или строителните дейности, включително екологичните характеристики и производствените процеси или методи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4"/>
          </p:nvPr>
        </p:nvSpPr>
        <p:spPr>
          <a:xfrm>
            <a:off x="4551908" y="1940346"/>
            <a:ext cx="3672408" cy="366123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bg-BG" b="1" dirty="0"/>
              <a:t>Спецификация въз основа на стандарти</a:t>
            </a:r>
          </a:p>
          <a:p>
            <a:r>
              <a:rPr lang="bg-BG" dirty="0"/>
              <a:t>Тя съдържа препратки към европейски, международни или национални стандарти/технически оценки — те трябва да бъдат придружени от думите „или еквивалентно(и)“.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23</a:t>
            </a:fld>
            <a:endParaRPr lang="en-IE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Технически спецификации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788D4D-80A5-43A8-A016-F06A2C674902}"/>
              </a:ext>
            </a:extLst>
          </p:cNvPr>
          <p:cNvSpPr txBox="1"/>
          <p:nvPr/>
        </p:nvSpPr>
        <p:spPr>
          <a:xfrm>
            <a:off x="539552" y="1196752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Съгласно директивите е налице възможност за избор между: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FB32CD-1907-4177-BF22-C31C6F7506C0}"/>
              </a:ext>
            </a:extLst>
          </p:cNvPr>
          <p:cNvSpPr txBox="1"/>
          <p:nvPr/>
        </p:nvSpPr>
        <p:spPr>
          <a:xfrm>
            <a:off x="452636" y="5717354"/>
            <a:ext cx="768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800"/>
              <a:t>ИЛИ комбинация от тези два подхода.</a:t>
            </a:r>
          </a:p>
        </p:txBody>
      </p:sp>
    </p:spTree>
    <p:extLst>
      <p:ext uri="{BB962C8B-B14F-4D97-AF65-F5344CB8AC3E}">
        <p14:creationId xmlns:p14="http://schemas.microsoft.com/office/powerpoint/2010/main" val="1754312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les-2339843_1920.jpg"/>
          <p:cNvPicPr>
            <a:picLocks noChangeAspect="1"/>
          </p:cNvPicPr>
          <p:nvPr/>
        </p:nvPicPr>
        <p:blipFill>
          <a:blip r:embed="rId3" cstate="print"/>
          <a:srcRect l="13379" r="19482"/>
          <a:stretch>
            <a:fillRect/>
          </a:stretch>
        </p:blipFill>
        <p:spPr>
          <a:xfrm>
            <a:off x="5643570" y="2143116"/>
            <a:ext cx="2825945" cy="420908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88330"/>
            <a:ext cx="5400684" cy="4876974"/>
          </a:xfrm>
        </p:spPr>
        <p:txBody>
          <a:bodyPr>
            <a:noAutofit/>
          </a:bodyPr>
          <a:lstStyle/>
          <a:p>
            <a:r>
              <a:rPr lang="bg-BG" sz="2000" dirty="0"/>
              <a:t>С техническите спецификации се предписват минимални изисквания. Това означава, че ако дадена оферта не съответства на спецификациите, тя трябва да бъде отхвърлена.</a:t>
            </a:r>
          </a:p>
          <a:p>
            <a:r>
              <a:rPr lang="bg-BG" sz="2000" dirty="0"/>
              <a:t>В някои случаи възлагащите органи желаят да предоставят по-голяма гъвкавост, като същевременно гарантират, че получават оферти, които отговарят на техните изисквания.</a:t>
            </a:r>
          </a:p>
          <a:p>
            <a:r>
              <a:rPr lang="bg-BG" sz="2000" dirty="0"/>
              <a:t>Могат да се използват </a:t>
            </a:r>
            <a:r>
              <a:rPr lang="bg-BG" sz="2000" b="1" dirty="0">
                <a:solidFill>
                  <a:srgbClr val="008A88"/>
                </a:solidFill>
              </a:rPr>
              <a:t>варианти</a:t>
            </a:r>
            <a:r>
              <a:rPr lang="bg-BG" sz="2000" dirty="0"/>
              <a:t>, с цел да се разреши оферти, които не съответстват напълно на техническите спецификации, да бъдат разгледани вместо или в допълнение към оферти, които съответстват напълно на спецификациите.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24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Минимални изисквания и варианти</a:t>
            </a:r>
          </a:p>
        </p:txBody>
      </p:sp>
    </p:spTree>
    <p:extLst>
      <p:ext uri="{BB962C8B-B14F-4D97-AF65-F5344CB8AC3E}">
        <p14:creationId xmlns:p14="http://schemas.microsoft.com/office/powerpoint/2010/main" val="1509008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88330"/>
            <a:ext cx="5626968" cy="4804966"/>
          </a:xfrm>
        </p:spPr>
        <p:txBody>
          <a:bodyPr>
            <a:normAutofit fontScale="92500" lnSpcReduction="10000"/>
          </a:bodyPr>
          <a:lstStyle/>
          <a:p>
            <a:r>
              <a:rPr lang="bg-BG" dirty="0"/>
              <a:t>В спецификациите, критериите за възлагане и договорните условия могат да се посочват екомаркировки на трети страни</a:t>
            </a:r>
          </a:p>
          <a:p>
            <a:r>
              <a:rPr lang="bg-BG" dirty="0"/>
              <a:t>Маркировките могат да намалят обема на работата, свързана с определянето и проверката на екологичните аспекти на офертите</a:t>
            </a:r>
          </a:p>
          <a:p>
            <a:r>
              <a:rPr lang="bg-BG" dirty="0"/>
              <a:t>За да може директно да се посочи маркировка, тя трябва да отговаря на определени стандарти за прозрачност и достъпност</a:t>
            </a:r>
          </a:p>
          <a:p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25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4787" y="137857"/>
            <a:ext cx="8003232" cy="850106"/>
          </a:xfrm>
        </p:spPr>
        <p:txBody>
          <a:bodyPr/>
          <a:lstStyle/>
          <a:p>
            <a:r>
              <a:rPr lang="bg-BG" sz="3000" dirty="0"/>
              <a:t>Използване на маркировки в техническите спецификации</a:t>
            </a:r>
          </a:p>
        </p:txBody>
      </p:sp>
      <p:pic>
        <p:nvPicPr>
          <p:cNvPr id="7" name="irc_ilrp_i" descr="https://encrypted-tbn0.gstatic.com/images?q=tbn:ANd9GcQoNnCQs-9UvMrGiFWs9FH08n5kUyjDZgpL-LFoZX_CRKL1PPCC">
            <a:extLst>
              <a:ext uri="{FF2B5EF4-FFF2-40B4-BE49-F238E27FC236}">
                <a16:creationId xmlns:a16="http://schemas.microsoft.com/office/drawing/2014/main" xmlns="" id="{5FA9924D-2516-4D04-AA1F-A4D61618178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1488" y="1513392"/>
            <a:ext cx="1143224" cy="113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EU leaf logo">
            <a:extLst>
              <a:ext uri="{FF2B5EF4-FFF2-40B4-BE49-F238E27FC236}">
                <a16:creationId xmlns:a16="http://schemas.microsoft.com/office/drawing/2014/main" xmlns="" id="{AB480F2A-E1B7-42AB-BC29-88EB9D043EA0}"/>
              </a:ext>
            </a:extLst>
          </p:cNvPr>
          <p:cNvPicPr/>
          <p:nvPr/>
        </p:nvPicPr>
        <p:blipFill rotWithShape="1">
          <a:blip r:embed="rId4" cstate="print"/>
          <a:srcRect t="28406"/>
          <a:stretch/>
        </p:blipFill>
        <p:spPr bwMode="auto">
          <a:xfrm>
            <a:off x="6811488" y="2780928"/>
            <a:ext cx="1143224" cy="99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mage result for blue angel label">
            <a:extLst>
              <a:ext uri="{FF2B5EF4-FFF2-40B4-BE49-F238E27FC236}">
                <a16:creationId xmlns:a16="http://schemas.microsoft.com/office/drawing/2014/main" xmlns="" id="{35E943BC-1E0D-4D0B-ADEB-7FC37EFA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749" y="5043176"/>
            <a:ext cx="1278260" cy="118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van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375" y="3933056"/>
            <a:ext cx="1038337" cy="98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596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88329"/>
            <a:ext cx="8003232" cy="5068021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Clr>
                <a:schemeClr val="tx2"/>
              </a:buClr>
              <a:buFont typeface="+mj-lt"/>
              <a:buAutoNum type="romanLcPeriod"/>
            </a:pPr>
            <a:r>
              <a:rPr lang="bg-BG" sz="3000" dirty="0"/>
              <a:t>те се отнасят само до критерии, които са свързани с предмета на поръчката;</a:t>
            </a:r>
          </a:p>
          <a:p>
            <a:pPr marL="571500" indent="-571500">
              <a:buClr>
                <a:schemeClr val="tx2"/>
              </a:buClr>
              <a:buFont typeface="+mj-lt"/>
              <a:buAutoNum type="romanLcPeriod"/>
            </a:pPr>
            <a:r>
              <a:rPr lang="bg-BG" sz="3000" dirty="0"/>
              <a:t>те се основават на обективно </a:t>
            </a:r>
            <a:r>
              <a:rPr lang="bg-BG" sz="3000" dirty="0" err="1"/>
              <a:t>проверими</a:t>
            </a:r>
            <a:r>
              <a:rPr lang="bg-BG" sz="3000" dirty="0"/>
              <a:t> и недискриминационни критерии;</a:t>
            </a:r>
          </a:p>
          <a:p>
            <a:pPr marL="571500" indent="-571500">
              <a:buClr>
                <a:schemeClr val="tx2"/>
              </a:buClr>
              <a:buFont typeface="+mj-lt"/>
              <a:buAutoNum type="romanLcPeriod"/>
            </a:pPr>
            <a:r>
              <a:rPr lang="bg-BG" sz="3000" dirty="0"/>
              <a:t>те са установени съгласно открита и прозрачна процедура, в която могат да участват всички заинтересовани страни, вкл. държавни органи, потребители, социални партньори, производители, дистрибутори и неправителствени организации;</a:t>
            </a:r>
          </a:p>
          <a:p>
            <a:pPr marL="571500" indent="-571500">
              <a:buClr>
                <a:schemeClr val="tx2"/>
              </a:buClr>
              <a:buFont typeface="+mj-lt"/>
              <a:buAutoNum type="romanLcPeriod"/>
            </a:pPr>
            <a:r>
              <a:rPr lang="bg-BG" sz="3000" dirty="0"/>
              <a:t>те са достъпни за всички заинтересовани страни;</a:t>
            </a:r>
          </a:p>
          <a:p>
            <a:pPr marL="571500" indent="-571500">
              <a:buClr>
                <a:schemeClr val="tx2"/>
              </a:buClr>
              <a:buFont typeface="+mj-lt"/>
              <a:buAutoNum type="romanLcPeriod"/>
            </a:pPr>
            <a:r>
              <a:rPr lang="bg-BG" sz="3000" dirty="0"/>
              <a:t>те са създадени от трета страна, над която стопанският субект, кандидатстващ за маркировката, не може да оказва решаващо влияние.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26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6525"/>
            <a:ext cx="8003232" cy="850106"/>
          </a:xfrm>
        </p:spPr>
        <p:txBody>
          <a:bodyPr/>
          <a:lstStyle/>
          <a:p>
            <a:r>
              <a:rPr lang="bg-BG" dirty="0"/>
              <a:t>Изисквания за използване на маркировки в тръжните процедури</a:t>
            </a:r>
          </a:p>
        </p:txBody>
      </p:sp>
    </p:spTree>
    <p:extLst>
      <p:ext uri="{BB962C8B-B14F-4D97-AF65-F5344CB8AC3E}">
        <p14:creationId xmlns:p14="http://schemas.microsoft.com/office/powerpoint/2010/main" val="2067368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88330"/>
            <a:ext cx="8003232" cy="4660950"/>
          </a:xfrm>
        </p:spPr>
        <p:txBody>
          <a:bodyPr>
            <a:normAutofit/>
          </a:bodyPr>
          <a:lstStyle/>
          <a:p>
            <a:endParaRPr lang="en-IE" dirty="0"/>
          </a:p>
          <a:p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27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70717"/>
          </a:xfrm>
        </p:spPr>
        <p:txBody>
          <a:bodyPr/>
          <a:lstStyle/>
          <a:p>
            <a:r>
              <a:rPr lang="bg-BG" sz="2600" dirty="0"/>
              <a:t>Примери за критерии за маркировки, които могат/не могат да бъдат включени в тръжните процедури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08714D-07EA-4232-A48A-3EAAC3A6963C}"/>
              </a:ext>
            </a:extLst>
          </p:cNvPr>
          <p:cNvSpPr txBox="1"/>
          <p:nvPr/>
        </p:nvSpPr>
        <p:spPr>
          <a:xfrm>
            <a:off x="323528" y="1288330"/>
            <a:ext cx="79208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9BB51B"/>
              </a:buClr>
              <a:buFont typeface="Wingdings" panose="05000000000000000000" pitchFamily="2" charset="2"/>
              <a:buChar char="ü"/>
            </a:pPr>
            <a:r>
              <a:rPr lang="bg-BG" sz="2000" dirty="0"/>
              <a:t>Изискване, съгласно което продуктите трябва да бъдат изпитани във връзка с потреблението на енергия или вода и да отговарят на минимални стандарти за ефективност</a:t>
            </a:r>
          </a:p>
          <a:p>
            <a:pPr marL="342900" indent="-342900">
              <a:buClr>
                <a:srgbClr val="9BB51B"/>
              </a:buClr>
              <a:buFont typeface="Wingdings" panose="05000000000000000000" pitchFamily="2" charset="2"/>
              <a:buChar char="ü"/>
            </a:pPr>
            <a:r>
              <a:rPr lang="bg-BG" sz="2000" dirty="0"/>
              <a:t>Изискване, съгласно което дружеството трябва да представи мостри или технически информационни листове за продукта, на който трябва да се постави маркировката</a:t>
            </a:r>
          </a:p>
          <a:p>
            <a:pPr marL="342900" indent="-342900">
              <a:buClr>
                <a:srgbClr val="9BB51B"/>
              </a:buClr>
              <a:buFont typeface="Wingdings" panose="05000000000000000000" pitchFamily="2" charset="2"/>
              <a:buChar char="ü"/>
            </a:pPr>
            <a:r>
              <a:rPr lang="bg-BG" sz="2000" dirty="0"/>
              <a:t>Изисквания, които са публикувани на уебсайта на доставчика на маркировката</a:t>
            </a:r>
            <a:br>
              <a:rPr lang="bg-BG" sz="2000" dirty="0"/>
            </a:br>
            <a:endParaRPr lang="bg-BG" sz="2000" dirty="0"/>
          </a:p>
          <a:p>
            <a:pPr marL="457200" indent="-457200">
              <a:buClr>
                <a:srgbClr val="FF0000"/>
              </a:buClr>
              <a:buFont typeface="Calibri" panose="020F0502020204030204" pitchFamily="34" charset="0"/>
              <a:buChar char="Х"/>
            </a:pPr>
            <a:r>
              <a:rPr lang="bg-BG" sz="2000" dirty="0"/>
              <a:t>Изискване, съгласно което продуктите трябва да бъдат изпитани в конкретно съоръжение или в конкретен регион/държава</a:t>
            </a:r>
          </a:p>
          <a:p>
            <a:pPr marL="457200" indent="-457200">
              <a:buClr>
                <a:srgbClr val="FF0000"/>
              </a:buClr>
              <a:buFont typeface="Calibri" panose="020F0502020204030204" pitchFamily="34" charset="0"/>
              <a:buChar char="Х"/>
            </a:pPr>
            <a:r>
              <a:rPr lang="bg-BG" sz="2000" dirty="0"/>
              <a:t>Изискване, съгласно което дружеството трябва да предостави мостри или информация за </a:t>
            </a:r>
            <a:r>
              <a:rPr lang="bg-BG" sz="2000" b="1" u="sng" dirty="0"/>
              <a:t>всички</a:t>
            </a:r>
            <a:r>
              <a:rPr lang="bg-BG" sz="2000" dirty="0"/>
              <a:t> свои продукти или услуги</a:t>
            </a:r>
          </a:p>
          <a:p>
            <a:pPr marL="457200" indent="-457200">
              <a:buClr>
                <a:srgbClr val="FF0000"/>
              </a:buClr>
              <a:buFont typeface="Calibri" panose="020F0502020204030204" pitchFamily="34" charset="0"/>
              <a:buChar char="Х"/>
            </a:pPr>
            <a:r>
              <a:rPr lang="bg-BG" sz="2000" dirty="0"/>
              <a:t>Изисквания, които са определени от дружеството, което използва самата маркировка, или които не са на разположение на другите субекти</a:t>
            </a:r>
          </a:p>
        </p:txBody>
      </p:sp>
    </p:spTree>
    <p:extLst>
      <p:ext uri="{BB962C8B-B14F-4D97-AF65-F5344CB8AC3E}">
        <p14:creationId xmlns:p14="http://schemas.microsoft.com/office/powerpoint/2010/main" val="682091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825" y="1360662"/>
            <a:ext cx="3981151" cy="492941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bg-BG" sz="2600"/>
              <a:t>Определяне на печелившата оферта измежду тези, които отговарят на техническите спецификации</a:t>
            </a:r>
          </a:p>
          <a:p>
            <a:pPr>
              <a:spcAft>
                <a:spcPts val="600"/>
              </a:spcAft>
            </a:pPr>
            <a:r>
              <a:rPr lang="bg-BG" sz="2600"/>
              <a:t>Съчетаване на критерии за разходите (включително разходи за целия жизнен цикъл) и качествени критерии за определяне на икономически най-изгодната оферта</a:t>
            </a:r>
          </a:p>
          <a:p>
            <a:pPr>
              <a:spcAft>
                <a:spcPts val="600"/>
              </a:spcAft>
            </a:pPr>
            <a:r>
              <a:rPr lang="bg-BG" sz="2600"/>
              <a:t>Могат да включват набор от екологични фактори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28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Критерии за възлагане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465589" y="1196753"/>
            <a:ext cx="4027749" cy="529034"/>
          </a:xfrm>
        </p:spPr>
        <p:txBody>
          <a:bodyPr>
            <a:normAutofit fontScale="77500" lnSpcReduction="20000"/>
          </a:bodyPr>
          <a:lstStyle/>
          <a:p>
            <a:r>
              <a:rPr lang="bg-BG"/>
              <a:t>Критериите за възлагане трябва 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65589" y="1725787"/>
            <a:ext cx="3993345" cy="4630563"/>
          </a:xfrm>
        </p:spPr>
        <p:txBody>
          <a:bodyPr>
            <a:normAutofit fontScale="85000" lnSpcReduction="20000"/>
          </a:bodyPr>
          <a:lstStyle/>
          <a:p>
            <a:r>
              <a:rPr lang="bg-BG" i="1"/>
              <a:t>да бъдат свързани с предмета на поръчката;</a:t>
            </a:r>
          </a:p>
          <a:p>
            <a:r>
              <a:rPr lang="bg-BG" i="1"/>
              <a:t>да не предоставят неограничена свобода на избор на възлагащия орган;</a:t>
            </a:r>
          </a:p>
          <a:p>
            <a:r>
              <a:rPr lang="bg-BG" i="1"/>
              <a:t>да гарантират възможността за ефективна конкуренция;</a:t>
            </a:r>
          </a:p>
          <a:p>
            <a:r>
              <a:rPr lang="bg-BG" i="1"/>
              <a:t>да бъдат изрично посочени в обявлението за поръчка и в тръжните документи, заедно с техните коефициенти за тежест и всички приложими подкритерии; и</a:t>
            </a:r>
          </a:p>
          <a:p>
            <a:r>
              <a:rPr lang="bg-BG" i="1"/>
              <a:t>да отговарят на принципите на Договора.</a:t>
            </a:r>
          </a:p>
        </p:txBody>
      </p:sp>
    </p:spTree>
    <p:extLst>
      <p:ext uri="{BB962C8B-B14F-4D97-AF65-F5344CB8AC3E}">
        <p14:creationId xmlns:p14="http://schemas.microsoft.com/office/powerpoint/2010/main" val="532435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88330"/>
            <a:ext cx="7115196" cy="5020990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bg-BG" sz="2400" dirty="0"/>
              <a:t>Критериите на ЕС за ЕОП съдържат набор от предложени критерии за възлагане на поръчки за всяка група продукти/услуги, напр.: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bg-BG" sz="2400" b="1" dirty="0"/>
              <a:t>Офис сгради: </a:t>
            </a:r>
            <a:r>
              <a:rPr lang="bg-BG" sz="2400" i="1" dirty="0"/>
              <a:t>„Ще бъдат присъждани точки пропорционално на потреблението на допълнителната първична енергия в сградата, която ще се доставя/получава от местни възобновяеми източници на енергия или алтернативни високоефективни инсталации“.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bg-BG" sz="2400" b="1" dirty="0"/>
              <a:t>Текстилни изделия: </a:t>
            </a:r>
            <a:r>
              <a:rPr lang="bg-BG" sz="2400" b="1" i="1" dirty="0"/>
              <a:t>„</a:t>
            </a:r>
            <a:r>
              <a:rPr lang="bg-BG" sz="2400" i="1" dirty="0"/>
              <a:t>Точки ще се присъждат пропорционално за всяко подобряване с 10 % над минималните стойности по техническата спецификация за съдържанието на памук, произведен при интегрирано управление на вредителите, или биологичен памук“.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bg-BG" sz="2400" dirty="0">
                <a:hlinkClick r:id="rId3"/>
              </a:rPr>
              <a:t>Уебсайт относно критериите на ЕС за ЕОП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29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68573"/>
            <a:ext cx="8003232" cy="850106"/>
          </a:xfrm>
        </p:spPr>
        <p:txBody>
          <a:bodyPr/>
          <a:lstStyle/>
          <a:p>
            <a:r>
              <a:rPr lang="bg-BG" dirty="0"/>
              <a:t>Избиране на екологични критерии за възлагане</a:t>
            </a:r>
          </a:p>
        </p:txBody>
      </p:sp>
    </p:spTree>
    <p:extLst>
      <p:ext uri="{BB962C8B-B14F-4D97-AF65-F5344CB8AC3E}">
        <p14:creationId xmlns:p14="http://schemas.microsoft.com/office/powerpoint/2010/main" val="160855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half" idx="2"/>
          </p:nvPr>
        </p:nvSpPr>
        <p:spPr>
          <a:xfrm>
            <a:off x="457200" y="1387799"/>
            <a:ext cx="3672408" cy="4633489"/>
          </a:xfrm>
        </p:spPr>
        <p:txBody>
          <a:bodyPr lIns="72000" rIns="72000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bg-BG" sz="2600" dirty="0"/>
              <a:t>Съответни източници на правото</a:t>
            </a:r>
          </a:p>
          <a:p>
            <a:pPr marL="514350" indent="-514350">
              <a:buFont typeface="+mj-lt"/>
              <a:buAutoNum type="arabicPeriod"/>
            </a:pPr>
            <a:r>
              <a:rPr lang="bg-BG" sz="2600" dirty="0"/>
              <a:t>Принципи на Договора за ЕС</a:t>
            </a:r>
          </a:p>
          <a:p>
            <a:pPr marL="514350" indent="-514350">
              <a:buFont typeface="+mj-lt"/>
              <a:buAutoNum type="arabicPeriod"/>
            </a:pPr>
            <a:r>
              <a:rPr lang="bg-BG" sz="2600" dirty="0"/>
              <a:t>Директиви за обществените поръчки от 2014 г.</a:t>
            </a:r>
          </a:p>
          <a:p>
            <a:pPr marL="514350" indent="-514350">
              <a:buFont typeface="+mj-lt"/>
              <a:buAutoNum type="arabicPeriod"/>
            </a:pPr>
            <a:r>
              <a:rPr lang="bg-BG" sz="2600" dirty="0"/>
              <a:t>Връзка с предмета на поръчката</a:t>
            </a:r>
          </a:p>
          <a:p>
            <a:pPr marL="514350" indent="-514350">
              <a:buFont typeface="+mj-lt"/>
              <a:buAutoNum type="arabicPeriod"/>
            </a:pPr>
            <a:r>
              <a:rPr lang="bg-BG" sz="2600" dirty="0"/>
              <a:t>Избор на процедури</a:t>
            </a:r>
          </a:p>
          <a:p>
            <a:pPr marL="514350" indent="-514350">
              <a:buFont typeface="+mj-lt"/>
              <a:buAutoNum type="arabicPeriod"/>
            </a:pPr>
            <a:r>
              <a:rPr lang="bg-BG" sz="2600" dirty="0"/>
              <a:t>Изключване и подбор на оференти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29" name="Content Placeholder 28"/>
          <p:cNvSpPr>
            <a:spLocks noGrp="1"/>
          </p:cNvSpPr>
          <p:nvPr>
            <p:ph sz="quarter" idx="4"/>
          </p:nvPr>
        </p:nvSpPr>
        <p:spPr>
          <a:xfrm>
            <a:off x="4499992" y="1387797"/>
            <a:ext cx="3672408" cy="463348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bg-BG" dirty="0"/>
              <a:t>Технически спецификации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bg-BG" dirty="0"/>
              <a:t>Критерии за възлагане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bg-BG" dirty="0"/>
              <a:t>Съчетаване на спецификации и критерии за възлагане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bg-BG" dirty="0"/>
              <a:t>Клаузи за изпълнение на договора за обществената поръчка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bg-BG" dirty="0"/>
              <a:t>Обобщение и допълнителни насоки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3</a:t>
            </a:fld>
            <a:endParaRPr lang="en-IE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Съдържание на модул 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eigh-2856321_1920.jpg"/>
          <p:cNvPicPr>
            <a:picLocks noChangeAspect="1"/>
          </p:cNvPicPr>
          <p:nvPr/>
        </p:nvPicPr>
        <p:blipFill>
          <a:blip r:embed="rId3" cstate="print"/>
          <a:srcRect t="37793" b="10937"/>
          <a:stretch>
            <a:fillRect/>
          </a:stretch>
        </p:blipFill>
        <p:spPr>
          <a:xfrm>
            <a:off x="4071934" y="4500570"/>
            <a:ext cx="3929090" cy="201444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00034" y="1214422"/>
            <a:ext cx="7686700" cy="4804966"/>
          </a:xfrm>
        </p:spPr>
        <p:txBody>
          <a:bodyPr>
            <a:noAutofit/>
          </a:bodyPr>
          <a:lstStyle/>
          <a:p>
            <a:r>
              <a:rPr lang="bg-BG" sz="1950" dirty="0"/>
              <a:t>Няма минимален или максимален брой точки, които могат да бъдат присъдени за екологичните критерии за възлагане</a:t>
            </a:r>
          </a:p>
          <a:p>
            <a:r>
              <a:rPr lang="bg-BG" sz="1950" dirty="0"/>
              <a:t>В решението си от 4 декември 2003 г. по дело </a:t>
            </a:r>
            <a:r>
              <a:rPr lang="bg-BG" sz="1950" i="1" dirty="0"/>
              <a:t>EVN AG </a:t>
            </a:r>
            <a:r>
              <a:rPr lang="bg-BG" sz="1950" i="1" dirty="0" err="1"/>
              <a:t>et</a:t>
            </a:r>
            <a:r>
              <a:rPr lang="bg-BG" sz="1950" i="1" dirty="0"/>
              <a:t> </a:t>
            </a:r>
            <a:r>
              <a:rPr lang="bg-BG" sz="1950" i="1" dirty="0" err="1"/>
              <a:t>Wienstrom</a:t>
            </a:r>
            <a:r>
              <a:rPr lang="bg-BG" sz="1950" i="1" dirty="0"/>
              <a:t> </a:t>
            </a:r>
            <a:r>
              <a:rPr lang="bg-BG" sz="1950" i="1" dirty="0" err="1"/>
              <a:t>GmbH</a:t>
            </a:r>
            <a:r>
              <a:rPr lang="bg-BG" sz="1950" i="1" dirty="0"/>
              <a:t> срещу </a:t>
            </a:r>
            <a:r>
              <a:rPr lang="bg-BG" sz="1950" i="1" dirty="0" err="1"/>
              <a:t>Republik</a:t>
            </a:r>
            <a:r>
              <a:rPr lang="bg-BG" sz="1950" i="1" dirty="0"/>
              <a:t> </a:t>
            </a:r>
            <a:r>
              <a:rPr lang="bg-BG" sz="1950" i="1" dirty="0" err="1"/>
              <a:t>Österreich</a:t>
            </a:r>
            <a:r>
              <a:rPr lang="bg-BG" sz="1950" dirty="0"/>
              <a:t>, C-448/01, EU:C:2003:651, Съдът на ЕС одобри принципно критерий за възлагане, свързан с енергията от възобновяеми източници, с коефициент за тежест от 45 %</a:t>
            </a:r>
          </a:p>
          <a:p>
            <a:r>
              <a:rPr lang="bg-BG" sz="1950" dirty="0"/>
              <a:t>Следва да се вземе под внимание въздействието, което различните коефициенти за тежест и методи за присъждане на точки ще окажат върху оценката, и дали те предоставят на оферентите стимул да се конкурират по отношение на екологичните фактори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30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36525"/>
            <a:ext cx="8229600" cy="850106"/>
          </a:xfrm>
        </p:spPr>
        <p:txBody>
          <a:bodyPr/>
          <a:lstStyle/>
          <a:p>
            <a:r>
              <a:rPr lang="bg-BG" sz="3000" dirty="0"/>
              <a:t>Определяне на коефициенти за тежест и присъждане на точки за критериите за възлагане</a:t>
            </a:r>
          </a:p>
        </p:txBody>
      </p:sp>
    </p:spTree>
    <p:extLst>
      <p:ext uri="{BB962C8B-B14F-4D97-AF65-F5344CB8AC3E}">
        <p14:creationId xmlns:p14="http://schemas.microsoft.com/office/powerpoint/2010/main" val="708073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88329"/>
            <a:ext cx="4471990" cy="5068021"/>
          </a:xfrm>
        </p:spPr>
        <p:txBody>
          <a:bodyPr>
            <a:normAutofit fontScale="92500" lnSpcReduction="10000"/>
          </a:bodyPr>
          <a:lstStyle/>
          <a:p>
            <a:r>
              <a:rPr lang="bg-BG" sz="2400" dirty="0"/>
              <a:t>LCC дава възможност за сравняване на действителните разходи на офертите</a:t>
            </a:r>
          </a:p>
          <a:p>
            <a:r>
              <a:rPr lang="bg-BG" sz="2400" dirty="0">
                <a:ea typeface="Verdana" panose="020B0604030504040204" pitchFamily="34" charset="0"/>
                <a:cs typeface="Verdana" panose="020B0604030504040204" pitchFamily="34" charset="0"/>
              </a:rPr>
              <a:t>Тя обхваща разходите, поети от възлагащия орган или други потребители, напр. придобиване, използване, поддръжка и излизане от употреба</a:t>
            </a:r>
          </a:p>
          <a:p>
            <a:r>
              <a:rPr lang="bg-BG" sz="2400" dirty="0">
                <a:ea typeface="Verdana" panose="020B0604030504040204" pitchFamily="34" charset="0"/>
                <a:cs typeface="Verdana" panose="020B0604030504040204" pitchFamily="34" charset="0"/>
              </a:rPr>
              <a:t>А така също и външни екологични фактори, при условие че тяхната парична стойност може да се определи и провери, напр. емисии на парникови газове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31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90100"/>
            <a:ext cx="8003232" cy="850106"/>
          </a:xfrm>
        </p:spPr>
        <p:txBody>
          <a:bodyPr/>
          <a:lstStyle/>
          <a:p>
            <a:r>
              <a:rPr lang="bg-BG" dirty="0"/>
              <a:t>Оценка на разходите за целия жизнен цикъл (LCC)</a:t>
            </a:r>
          </a:p>
        </p:txBody>
      </p:sp>
      <p:pic>
        <p:nvPicPr>
          <p:cNvPr id="7" name="Picture 6" descr="calculator-1020044_1920.jpg"/>
          <p:cNvPicPr>
            <a:picLocks noChangeAspect="1"/>
          </p:cNvPicPr>
          <p:nvPr/>
        </p:nvPicPr>
        <p:blipFill>
          <a:blip r:embed="rId3" cstate="print"/>
          <a:srcRect l="9677" r="22580" b="3082"/>
          <a:stretch>
            <a:fillRect/>
          </a:stretch>
        </p:blipFill>
        <p:spPr>
          <a:xfrm>
            <a:off x="4929190" y="1500174"/>
            <a:ext cx="3345455" cy="4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88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88330"/>
            <a:ext cx="7787208" cy="4804966"/>
          </a:xfrm>
        </p:spPr>
        <p:txBody>
          <a:bodyPr>
            <a:normAutofit fontScale="85000" lnSpcReduction="2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bg-BG" sz="2600">
                <a:ea typeface="Verdana" panose="020B0604030504040204" pitchFamily="34" charset="0"/>
                <a:cs typeface="Verdana" panose="020B0604030504040204" pitchFamily="34" charset="0"/>
              </a:rPr>
              <a:t>В документацията за обществената поръчка трябва да се посочат методът, който трябва да се приложи, и данните, които се изискват от оферентите. Методът трябва да отговаря на следните условия: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n-GB" sz="2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ts val="0"/>
              </a:spcBef>
              <a:buClr>
                <a:srgbClr val="008000"/>
              </a:buClr>
              <a:defRPr/>
            </a:pPr>
            <a:r>
              <a:rPr lang="bg-BG" sz="2600">
                <a:ea typeface="Verdana" panose="020B0604030504040204" pitchFamily="34" charset="0"/>
                <a:cs typeface="Verdana" panose="020B0604030504040204" pitchFamily="34" charset="0"/>
              </a:rPr>
              <a:t>да се основава на подлежащи на обективна проверка и недискриминационни критерии;</a:t>
            </a:r>
          </a:p>
          <a:p>
            <a:pPr>
              <a:spcBef>
                <a:spcPts val="0"/>
              </a:spcBef>
              <a:buClr>
                <a:srgbClr val="008000"/>
              </a:buClr>
              <a:defRPr/>
            </a:pPr>
            <a:r>
              <a:rPr lang="bg-BG" sz="2600">
                <a:ea typeface="Verdana" panose="020B0604030504040204" pitchFamily="34" charset="0"/>
                <a:cs typeface="Verdana" panose="020B0604030504040204" pitchFamily="34" charset="0"/>
              </a:rPr>
              <a:t>да е достъпен за всички заинтересовани страни;</a:t>
            </a:r>
          </a:p>
          <a:p>
            <a:pPr>
              <a:spcBef>
                <a:spcPts val="0"/>
              </a:spcBef>
              <a:buClr>
                <a:srgbClr val="008000"/>
              </a:buClr>
              <a:defRPr/>
            </a:pPr>
            <a:r>
              <a:rPr lang="bg-BG" sz="2600">
                <a:ea typeface="Verdana" panose="020B0604030504040204" pitchFamily="34" charset="0"/>
                <a:cs typeface="Verdana" panose="020B0604030504040204" pitchFamily="34" charset="0"/>
              </a:rPr>
              <a:t>изискваните данни да могат да бъдат предоставени при полагане на разумни усилия от обичайно добросъвестни стопански субекти, включително стопански субекти от трети държави.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n-GB" sz="2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bg-BG" sz="2600">
                <a:ea typeface="Verdana" panose="020B0604030504040204" pitchFamily="34" charset="0"/>
                <a:cs typeface="Verdana" panose="020B0604030504040204" pitchFamily="34" charset="0"/>
              </a:rPr>
              <a:t>Когато е разработена обща методология на ЕС, тя трябва да се приложи (понастоящем това се прилага само по отношение на Директивата за екологично чистите превозни средства)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32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7037"/>
            <a:ext cx="8003232" cy="850106"/>
          </a:xfrm>
        </p:spPr>
        <p:txBody>
          <a:bodyPr/>
          <a:lstStyle/>
          <a:p>
            <a:r>
              <a:rPr lang="bg-BG" dirty="0"/>
              <a:t>Изисквания за оценка на разходите за целия жизнен цикъл (LCC)</a:t>
            </a:r>
          </a:p>
        </p:txBody>
      </p:sp>
    </p:spTree>
    <p:extLst>
      <p:ext uri="{BB962C8B-B14F-4D97-AF65-F5344CB8AC3E}">
        <p14:creationId xmlns:p14="http://schemas.microsoft.com/office/powerpoint/2010/main" val="2129583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gnifying-glass-3315680_1920.jpg"/>
          <p:cNvPicPr>
            <a:picLocks noChangeAspect="1"/>
          </p:cNvPicPr>
          <p:nvPr/>
        </p:nvPicPr>
        <p:blipFill>
          <a:blip r:embed="rId3" cstate="print"/>
          <a:srcRect l="20703" t="7275" r="28027"/>
          <a:stretch>
            <a:fillRect/>
          </a:stretch>
        </p:blipFill>
        <p:spPr>
          <a:xfrm>
            <a:off x="5815534" y="1536183"/>
            <a:ext cx="2644898" cy="478346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17884" y="1571588"/>
            <a:ext cx="6054316" cy="480496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bg-BG" sz="2200" dirty="0"/>
              <a:t>В някои случаи оферта с много ниска цена може да не отговаря на задълженията в областта на околната среда (напр. за правилно обезвреждане на отпадъците)</a:t>
            </a:r>
          </a:p>
          <a:p>
            <a:pPr>
              <a:spcAft>
                <a:spcPts val="600"/>
              </a:spcAft>
            </a:pPr>
            <a:r>
              <a:rPr lang="bg-BG" sz="2200" dirty="0"/>
              <a:t>Такива оферти трябва да бъдат проверени, за да се определи причината за ниската цена и да се потвърди дали отговарят на всички законови изисквания</a:t>
            </a:r>
          </a:p>
          <a:p>
            <a:pPr>
              <a:spcAft>
                <a:spcPts val="600"/>
              </a:spcAft>
            </a:pPr>
            <a:r>
              <a:rPr lang="bg-BG" sz="2200" dirty="0"/>
              <a:t>Оферентите трябва да получат възможност да обяснят ценообразуването си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33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Оферти с необичайно ниска цена</a:t>
            </a:r>
          </a:p>
        </p:txBody>
      </p:sp>
    </p:spTree>
    <p:extLst>
      <p:ext uri="{BB962C8B-B14F-4D97-AF65-F5344CB8AC3E}">
        <p14:creationId xmlns:p14="http://schemas.microsoft.com/office/powerpoint/2010/main" val="3375046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6"/>
          <p:cNvSpPr>
            <a:spLocks noGrp="1"/>
          </p:cNvSpPr>
          <p:nvPr>
            <p:ph sz="half" idx="2"/>
          </p:nvPr>
        </p:nvSpPr>
        <p:spPr>
          <a:xfrm>
            <a:off x="563216" y="2780928"/>
            <a:ext cx="3672408" cy="3343516"/>
          </a:xfrm>
        </p:spPr>
        <p:txBody>
          <a:bodyPr lIns="72000" rIns="72000">
            <a:normAutofit fontScale="77500" lnSpcReduction="20000"/>
          </a:bodyPr>
          <a:lstStyle/>
          <a:p>
            <a:pPr marL="0" indent="0" algn="ctr">
              <a:buNone/>
            </a:pPr>
            <a:r>
              <a:rPr lang="bg-BG" b="1" dirty="0"/>
              <a:t>Технически спецификации</a:t>
            </a:r>
          </a:p>
          <a:p>
            <a:r>
              <a:rPr lang="bg-BG" dirty="0"/>
              <a:t>Те могат да бъдат функционални или да се основават на стандарти</a:t>
            </a:r>
          </a:p>
          <a:p>
            <a:r>
              <a:rPr lang="bg-BG" dirty="0"/>
              <a:t>Не може да се дава право на освобождаване от тях, освен ако не са разрешени варианти</a:t>
            </a:r>
          </a:p>
          <a:p>
            <a:r>
              <a:rPr lang="bg-BG" dirty="0"/>
              <a:t>Те са най-доброто средство за гарантиране, че всички оферти ще отговарят на минимални екологични стандарти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sz="quarter" idx="4"/>
          </p:nvPr>
        </p:nvSpPr>
        <p:spPr>
          <a:xfrm>
            <a:off x="4572372" y="2780929"/>
            <a:ext cx="3672408" cy="33435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bg-BG" b="1" dirty="0"/>
              <a:t>Критерии за възлагане</a:t>
            </a:r>
          </a:p>
          <a:p>
            <a:r>
              <a:rPr lang="bg-BG" dirty="0"/>
              <a:t>Те могат да обхванат широк спектър от екологични фактори</a:t>
            </a:r>
          </a:p>
          <a:p>
            <a:r>
              <a:rPr lang="bg-BG" dirty="0"/>
              <a:t>При тях има присъждане на точки за по-добри експлоатационни характеристики</a:t>
            </a:r>
          </a:p>
          <a:p>
            <a:r>
              <a:rPr lang="bg-BG" dirty="0"/>
              <a:t>Те са най-доброто средство за стимулиране на пазара с оглед на осигуряването на по-устойчиви решения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34</a:t>
            </a:fld>
            <a:endParaRPr lang="en-IE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354360" y="230693"/>
            <a:ext cx="8147248" cy="850106"/>
          </a:xfrm>
        </p:spPr>
        <p:txBody>
          <a:bodyPr/>
          <a:lstStyle/>
          <a:p>
            <a:r>
              <a:rPr lang="bg-BG" dirty="0"/>
              <a:t>Спецификации спрямо критерии за възлагане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788D4D-80A5-43A8-A016-F06A2C674902}"/>
              </a:ext>
            </a:extLst>
          </p:cNvPr>
          <p:cNvSpPr txBox="1"/>
          <p:nvPr/>
        </p:nvSpPr>
        <p:spPr>
          <a:xfrm>
            <a:off x="539552" y="1196752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При ЕОП често е налице съчетаване на спецификации и критерии за възлагане, за да се постави акцент върху екологичните характеристики. Важно е да се направи разграничение между техните роли: </a:t>
            </a:r>
          </a:p>
        </p:txBody>
      </p:sp>
    </p:spTree>
    <p:extLst>
      <p:ext uri="{BB962C8B-B14F-4D97-AF65-F5344CB8AC3E}">
        <p14:creationId xmlns:p14="http://schemas.microsoft.com/office/powerpoint/2010/main" val="38565200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-male-2064872_1920.jpg"/>
          <p:cNvPicPr>
            <a:picLocks noChangeAspect="1"/>
          </p:cNvPicPr>
          <p:nvPr/>
        </p:nvPicPr>
        <p:blipFill>
          <a:blip r:embed="rId3" cstate="print"/>
          <a:srcRect r="11804"/>
          <a:stretch>
            <a:fillRect/>
          </a:stretch>
        </p:blipFill>
        <p:spPr>
          <a:xfrm>
            <a:off x="4643438" y="2000240"/>
            <a:ext cx="3714776" cy="4211964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88330"/>
            <a:ext cx="4829180" cy="5068020"/>
          </a:xfrm>
        </p:spPr>
        <p:txBody>
          <a:bodyPr>
            <a:normAutofit fontScale="92500" lnSpcReduction="20000"/>
          </a:bodyPr>
          <a:lstStyle/>
          <a:p>
            <a:r>
              <a:rPr lang="bg-BG" sz="2400"/>
              <a:t>С оглед на гарантиране на спазването на ангажиментите по отношение на ЕОП при изпълнението на договорите за обществени поръчки, от съществено значение e включването на строги условия за тяхното изпълнение</a:t>
            </a:r>
          </a:p>
          <a:p>
            <a:r>
              <a:rPr lang="bg-BG" sz="2400"/>
              <a:t>Те трябва да бъдат свързани с предмета на поръчката и да бъдат предварително посочени в обявлението или тръжните документи</a:t>
            </a:r>
          </a:p>
          <a:p>
            <a:r>
              <a:rPr lang="bg-BG" sz="2400"/>
              <a:t>От оферентите може да бъде поискано по време на тръжната процедура да потвърдят, че приемат условията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35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Клаузи за изпълнение на договора за ЕОП</a:t>
            </a:r>
          </a:p>
        </p:txBody>
      </p:sp>
    </p:spTree>
    <p:extLst>
      <p:ext uri="{BB962C8B-B14F-4D97-AF65-F5344CB8AC3E}">
        <p14:creationId xmlns:p14="http://schemas.microsoft.com/office/powerpoint/2010/main" val="4557883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88330"/>
            <a:ext cx="7787208" cy="50680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bg-BG" sz="2400" b="1" dirty="0">
                <a:solidFill>
                  <a:schemeClr val="tx2"/>
                </a:solidFill>
              </a:rPr>
              <a:t>Клаузите на договора за ЕОП следва да бъдат специфични за</a:t>
            </a:r>
          </a:p>
          <a:p>
            <a:pPr>
              <a:buNone/>
            </a:pPr>
            <a:r>
              <a:rPr lang="bg-BG" sz="2400" b="1" dirty="0">
                <a:solidFill>
                  <a:schemeClr val="tx2"/>
                </a:solidFill>
              </a:rPr>
              <a:t>изискванията на тръжната процедура, а не универсални</a:t>
            </a:r>
          </a:p>
          <a:p>
            <a:pPr>
              <a:buNone/>
            </a:pPr>
            <a:endParaRPr lang="en-IE" sz="2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bg-BG" sz="2400" dirty="0">
                <a:solidFill>
                  <a:srgbClr val="008A88"/>
                </a:solidFill>
              </a:rPr>
              <a:t>Примери:</a:t>
            </a:r>
          </a:p>
          <a:p>
            <a:pPr marL="0" indent="0">
              <a:buNone/>
            </a:pPr>
            <a:r>
              <a:rPr lang="bg-BG" sz="2400" b="1" dirty="0"/>
              <a:t>Договор за обществена поръчка за доставка </a:t>
            </a:r>
            <a:r>
              <a:rPr lang="bg-BG" sz="2400" dirty="0"/>
              <a:t>— вид на опаковката и задължение на доставчика за рециклиране/повторно използване; честота на доставките; вид на превозното средство, използвано за доставките</a:t>
            </a:r>
          </a:p>
          <a:p>
            <a:pPr marL="0" indent="0">
              <a:buNone/>
            </a:pPr>
            <a:r>
              <a:rPr lang="bg-BG" sz="2400" b="1" dirty="0"/>
              <a:t>Договор за обществена поръчка за услуги </a:t>
            </a:r>
            <a:r>
              <a:rPr lang="bg-BG" sz="2400" dirty="0"/>
              <a:t>— обучение на персонала по екологичните аспекти на поръчката; мониторинг и докладване на въздействията върху околната среда; прилагане на СУОС</a:t>
            </a:r>
          </a:p>
          <a:p>
            <a:pPr marL="0" indent="0">
              <a:buNone/>
            </a:pPr>
            <a:r>
              <a:rPr lang="bg-BG" sz="2400" b="1" dirty="0"/>
              <a:t>Договор за обществена поръчка за строителство </a:t>
            </a:r>
            <a:r>
              <a:rPr lang="bg-BG" sz="2400" dirty="0"/>
              <a:t>— управление на отпадъците, енергията и водата на строителния обект; сертифициране от трета страна за сгради или дейности, свързани с гражданското строителство </a:t>
            </a:r>
          </a:p>
          <a:p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36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44510"/>
            <a:ext cx="8003232" cy="850106"/>
          </a:xfrm>
        </p:spPr>
        <p:txBody>
          <a:bodyPr/>
          <a:lstStyle/>
          <a:p>
            <a:r>
              <a:rPr lang="bg-BG" dirty="0"/>
              <a:t>Определяне на клаузи за изпълнение на договора за обществената поръчка</a:t>
            </a:r>
          </a:p>
        </p:txBody>
      </p:sp>
    </p:spTree>
    <p:extLst>
      <p:ext uri="{BB962C8B-B14F-4D97-AF65-F5344CB8AC3E}">
        <p14:creationId xmlns:p14="http://schemas.microsoft.com/office/powerpoint/2010/main" val="2669516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88330"/>
            <a:ext cx="7615262" cy="4804966"/>
          </a:xfrm>
        </p:spPr>
        <p:txBody>
          <a:bodyPr>
            <a:normAutofit lnSpcReduction="10000"/>
          </a:bodyPr>
          <a:lstStyle/>
          <a:p>
            <a:r>
              <a:rPr lang="bg-BG" sz="2600" dirty="0"/>
              <a:t>Клаузите на договорите за ЕОП следва винаги да включват следното:</a:t>
            </a:r>
          </a:p>
          <a:p>
            <a:pPr marL="755650" lvl="1" indent="0">
              <a:buNone/>
            </a:pPr>
            <a:r>
              <a:rPr lang="bg-BG" sz="2600" b="1" dirty="0">
                <a:solidFill>
                  <a:srgbClr val="008A88"/>
                </a:solidFill>
              </a:rPr>
              <a:t>Какво </a:t>
            </a:r>
            <a:r>
              <a:rPr lang="bg-BG" sz="2600" dirty="0"/>
              <a:t>трябва да се направи?</a:t>
            </a:r>
          </a:p>
          <a:p>
            <a:pPr marL="755650" lvl="1" indent="0">
              <a:buNone/>
            </a:pPr>
            <a:r>
              <a:rPr lang="bg-BG" sz="2600" b="1" dirty="0">
                <a:solidFill>
                  <a:srgbClr val="008A88"/>
                </a:solidFill>
              </a:rPr>
              <a:t>Кой </a:t>
            </a:r>
            <a:r>
              <a:rPr lang="bg-BG" sz="2600" dirty="0"/>
              <a:t>трябва да го направи?</a:t>
            </a:r>
          </a:p>
          <a:p>
            <a:pPr marL="755650" lvl="1" indent="0">
              <a:spcAft>
                <a:spcPts val="1200"/>
              </a:spcAft>
              <a:buNone/>
            </a:pPr>
            <a:r>
              <a:rPr lang="bg-BG" sz="2600" b="1" dirty="0">
                <a:solidFill>
                  <a:srgbClr val="008A88"/>
                </a:solidFill>
              </a:rPr>
              <a:t>Как</a:t>
            </a:r>
            <a:r>
              <a:rPr lang="bg-BG" sz="2600" dirty="0">
                <a:solidFill>
                  <a:srgbClr val="008A88"/>
                </a:solidFill>
              </a:rPr>
              <a:t> </a:t>
            </a:r>
            <a:r>
              <a:rPr lang="bg-BG" sz="2600" dirty="0"/>
              <a:t>ще се следи изпълнението?</a:t>
            </a:r>
          </a:p>
          <a:p>
            <a:pPr>
              <a:spcAft>
                <a:spcPts val="600"/>
              </a:spcAft>
            </a:pPr>
            <a:r>
              <a:rPr lang="bg-BG" sz="2600" dirty="0"/>
              <a:t>В някои случаи могат да бъдат подходящи одити/мониторинг/сертифициране от трета страна</a:t>
            </a:r>
          </a:p>
          <a:p>
            <a:r>
              <a:rPr lang="bg-BG" sz="2600" dirty="0"/>
              <a:t>Могат да бъдат включени стимули и/или санкции за допълнително мотивиране на изпълнението на ЕОП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37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5170"/>
            <a:ext cx="8229600" cy="850106"/>
          </a:xfrm>
        </p:spPr>
        <p:txBody>
          <a:bodyPr/>
          <a:lstStyle/>
          <a:p>
            <a:r>
              <a:rPr lang="bg-BG" sz="2800" dirty="0"/>
              <a:t>Привеждане в изпълнение на клаузите за изпълнение на договора за обществената поръчка</a:t>
            </a:r>
          </a:p>
        </p:txBody>
      </p:sp>
    </p:spTree>
    <p:extLst>
      <p:ext uri="{BB962C8B-B14F-4D97-AF65-F5344CB8AC3E}">
        <p14:creationId xmlns:p14="http://schemas.microsoft.com/office/powerpoint/2010/main" val="1517831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38</a:t>
            </a:fld>
            <a:endParaRPr lang="en-IE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Обобщение на модул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CD7A83C-31BD-4EEB-A1E9-54F85B114D16}"/>
              </a:ext>
            </a:extLst>
          </p:cNvPr>
          <p:cNvSpPr txBox="1"/>
          <p:nvPr/>
        </p:nvSpPr>
        <p:spPr>
          <a:xfrm>
            <a:off x="457200" y="1458357"/>
            <a:ext cx="7859216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rgbClr val="008A88"/>
                </a:solidFill>
              </a:rPr>
              <a:t>ЕОП са подчинени на директивите на ЕС за обществените поръчки, принципите на Договора, съдебната практика и националното законодателство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rgbClr val="008A88"/>
                </a:solidFill>
              </a:rPr>
              <a:t>Трябва да се прилагат принципите на </a:t>
            </a:r>
            <a:r>
              <a:rPr lang="bg-BG" sz="2000" b="1" dirty="0">
                <a:solidFill>
                  <a:srgbClr val="008A88"/>
                </a:solidFill>
              </a:rPr>
              <a:t>равно третиране, прозрачност </a:t>
            </a:r>
            <a:r>
              <a:rPr lang="bg-BG" sz="2000" dirty="0">
                <a:solidFill>
                  <a:srgbClr val="008A88"/>
                </a:solidFill>
              </a:rPr>
              <a:t>и</a:t>
            </a:r>
            <a:r>
              <a:rPr lang="bg-BG" sz="2000" b="1" dirty="0">
                <a:solidFill>
                  <a:srgbClr val="008A88"/>
                </a:solidFill>
              </a:rPr>
              <a:t> взаимно признаване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rgbClr val="008A88"/>
                </a:solidFill>
              </a:rPr>
              <a:t>Директивите за обществените поръчки от 2014 г. дават възможност за прилагане на ЕОП през целия тръжен процес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rgbClr val="008A88"/>
                </a:solidFill>
              </a:rPr>
              <a:t>С </a:t>
            </a:r>
            <a:r>
              <a:rPr lang="bg-BG" sz="2000" b="1" dirty="0">
                <a:solidFill>
                  <a:srgbClr val="008A88"/>
                </a:solidFill>
              </a:rPr>
              <a:t>изискването за връзка с предмета на поръчката</a:t>
            </a:r>
            <a:r>
              <a:rPr lang="bg-BG" sz="2000" dirty="0">
                <a:solidFill>
                  <a:srgbClr val="008A88"/>
                </a:solidFill>
              </a:rPr>
              <a:t> се определя ограничение на това, което може да бъде поискано от оферентите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bg-BG" sz="2000" dirty="0">
                <a:solidFill>
                  <a:srgbClr val="008A88"/>
                </a:solidFill>
              </a:rPr>
              <a:t>ЕОП могат да се прилагат във всяка от </a:t>
            </a:r>
            <a:r>
              <a:rPr lang="bg-BG" sz="2000" b="1" dirty="0">
                <a:solidFill>
                  <a:srgbClr val="008A88"/>
                </a:solidFill>
              </a:rPr>
              <a:t>петте процедури</a:t>
            </a:r>
          </a:p>
        </p:txBody>
      </p:sp>
    </p:spTree>
    <p:extLst>
      <p:ext uri="{BB962C8B-B14F-4D97-AF65-F5344CB8AC3E}">
        <p14:creationId xmlns:p14="http://schemas.microsoft.com/office/powerpoint/2010/main" val="159077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4"/>
          </p:nvPr>
        </p:nvSpPr>
        <p:spPr>
          <a:xfrm>
            <a:off x="583704" y="1268760"/>
            <a:ext cx="7715200" cy="47525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bg-BG" sz="2000" b="1" dirty="0">
                <a:solidFill>
                  <a:srgbClr val="008A88"/>
                </a:solidFill>
              </a:rPr>
              <a:t>Критериите за изключване и подбор </a:t>
            </a:r>
            <a:r>
              <a:rPr lang="bg-BG" sz="2000" dirty="0">
                <a:solidFill>
                  <a:srgbClr val="008A88"/>
                </a:solidFill>
              </a:rPr>
              <a:t>на оферентите могат да включват екологични аспекти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bg-BG" sz="2000" dirty="0"/>
              <a:t>С техническите спецификации могат да се определят минимални екологични изисквания, включително чрез позоваване на </a:t>
            </a:r>
            <a:r>
              <a:rPr lang="bg-BG" sz="2000" b="1" dirty="0"/>
              <a:t>маркировки</a:t>
            </a:r>
            <a:r>
              <a:rPr lang="bg-BG" sz="2000" dirty="0"/>
              <a:t> на трети страни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bg-BG" sz="2000" dirty="0"/>
              <a:t>Критериите за възлагане се използват за оценяване на експлоатационни характеристики, които надвишават минималните изисквания, и могат да включват </a:t>
            </a:r>
            <a:r>
              <a:rPr lang="bg-BG" sz="2000" b="1" dirty="0"/>
              <a:t>оценка на разходите за целия жизнен цикъл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bg-BG" sz="2000" dirty="0"/>
              <a:t>Чрез клаузите за изпълнение на договора за обществената поръчка следва да се привеждат в изпълнение задълженията по отношение на ЕОП и те следва да бъдат специфични за всяка поръчка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39</a:t>
            </a:fld>
            <a:endParaRPr lang="en-IE" dirty="0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Обобщение на модул 3: продължение</a:t>
            </a:r>
          </a:p>
        </p:txBody>
      </p:sp>
    </p:spTree>
    <p:extLst>
      <p:ext uri="{BB962C8B-B14F-4D97-AF65-F5344CB8AC3E}">
        <p14:creationId xmlns:p14="http://schemas.microsoft.com/office/powerpoint/2010/main" val="340846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owse-1019849_1920.jpg"/>
          <p:cNvPicPr>
            <a:picLocks noChangeAspect="1"/>
          </p:cNvPicPr>
          <p:nvPr/>
        </p:nvPicPr>
        <p:blipFill>
          <a:blip r:embed="rId3" cstate="print"/>
          <a:srcRect r="19999"/>
          <a:stretch>
            <a:fillRect/>
          </a:stretch>
        </p:blipFill>
        <p:spPr>
          <a:xfrm>
            <a:off x="4857752" y="1893088"/>
            <a:ext cx="3571908" cy="4464846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27813" y="1124744"/>
            <a:ext cx="6186502" cy="5001419"/>
          </a:xfrm>
        </p:spPr>
        <p:txBody>
          <a:bodyPr>
            <a:noAutofit/>
          </a:bodyPr>
          <a:lstStyle/>
          <a:p>
            <a:r>
              <a:rPr lang="bg-BG" sz="2100" dirty="0"/>
              <a:t>Договор за функционирането на ЕС (ДФЕС)</a:t>
            </a:r>
          </a:p>
          <a:p>
            <a:r>
              <a:rPr lang="bg-BG" sz="2100" dirty="0"/>
              <a:t>Директиви на ЕС за обществените поръчки: 2014/23/ЕС, 2014/24/ЕС и 2014/25/ЕС</a:t>
            </a:r>
          </a:p>
          <a:p>
            <a:r>
              <a:rPr lang="bg-BG" sz="2100" dirty="0"/>
              <a:t>Директиви 89/665/ЕИО и 92/13/ЕИО на ЕС относно средствата за правна защита, изменени с директиви 2007/66/ЕО и 2014/23/ЕС</a:t>
            </a:r>
          </a:p>
          <a:p>
            <a:r>
              <a:rPr lang="bg-BG" sz="2100" dirty="0"/>
              <a:t>Секторно законодателство на ЕС, напр. Директива за екологично чистите превозни средства, Директива за енергийната ефективност</a:t>
            </a:r>
          </a:p>
          <a:p>
            <a:r>
              <a:rPr lang="bg-BG" sz="2100" dirty="0"/>
              <a:t>Национално законодателство за изпълнение</a:t>
            </a:r>
          </a:p>
          <a:p>
            <a:r>
              <a:rPr lang="bg-BG" sz="2100" dirty="0"/>
              <a:t>Съдебна практика на Съда на ЕС и на националните съдилища</a:t>
            </a:r>
          </a:p>
          <a:p>
            <a:r>
              <a:rPr lang="bg-BG" sz="2100" dirty="0"/>
              <a:t>Многостранно споразумение на СТО за държавните поръчки</a:t>
            </a:r>
          </a:p>
          <a:p>
            <a:pPr marL="0" indent="0">
              <a:buNone/>
            </a:pPr>
            <a:endParaRPr lang="en-IE" sz="2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4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Съответни източници на правото</a:t>
            </a:r>
          </a:p>
        </p:txBody>
      </p:sp>
    </p:spTree>
    <p:extLst>
      <p:ext uri="{BB962C8B-B14F-4D97-AF65-F5344CB8AC3E}">
        <p14:creationId xmlns:p14="http://schemas.microsoft.com/office/powerpoint/2010/main" val="3492331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g-BG" sz="3200"/>
              <a:t>Допълнителни насоки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5940152" y="1282353"/>
            <a:ext cx="2520280" cy="3010743"/>
          </a:xfrm>
        </p:spPr>
        <p:txBody>
          <a:bodyPr>
            <a:normAutofit fontScale="925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bg-BG" b="1"/>
              <a:t>Бюро за помощ относно ЕОП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bg-BG"/>
              <a:t>За допълнителна помощ относно ЕОП се свържете с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bg-BG"/>
              <a:t> </a:t>
            </a:r>
            <a:r>
              <a:rPr lang="bg-BG" b="1">
                <a:hlinkClick r:id="rId3"/>
              </a:rPr>
              <a:t>бюрото на ЕС за безплатна помощ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8" name="Picture 7" descr="g46424.pn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t="39160" r="6250" b="26054"/>
          <a:stretch>
            <a:fillRect/>
          </a:stretch>
        </p:blipFill>
        <p:spPr>
          <a:xfrm rot="5400000">
            <a:off x="107503" y="5500565"/>
            <a:ext cx="1080121" cy="14401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5D9F63-572E-4214-8DF2-F09B34108BAD}"/>
              </a:ext>
            </a:extLst>
          </p:cNvPr>
          <p:cNvSpPr txBox="1"/>
          <p:nvPr/>
        </p:nvSpPr>
        <p:spPr>
          <a:xfrm>
            <a:off x="575554" y="1282353"/>
            <a:ext cx="493254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600" dirty="0">
                <a:solidFill>
                  <a:srgbClr val="9BB51B"/>
                </a:solidFill>
                <a:hlinkClick r:id="rId5"/>
              </a:rPr>
              <a:t>Купувайте екологосъобразно! </a:t>
            </a:r>
            <a:r>
              <a:rPr lang="bg-BG" sz="2600" dirty="0">
                <a:solidFill>
                  <a:srgbClr val="9BB51B"/>
                </a:solidFill>
              </a:rPr>
              <a:t>(3</a:t>
            </a:r>
            <a:r>
              <a:rPr lang="bg-BG" sz="2600" baseline="30000" dirty="0">
                <a:solidFill>
                  <a:srgbClr val="9BB51B"/>
                </a:solidFill>
              </a:rPr>
              <a:t>то</a:t>
            </a:r>
            <a:r>
              <a:rPr lang="bg-BG" sz="2600" dirty="0">
                <a:solidFill>
                  <a:srgbClr val="9BB51B"/>
                </a:solidFill>
              </a:rPr>
              <a:t> издание, 2016 г.)</a:t>
            </a:r>
          </a:p>
          <a:p>
            <a:endParaRPr lang="en-GB" sz="2600" dirty="0"/>
          </a:p>
          <a:p>
            <a:r>
              <a:rPr lang="bg-BG" sz="2600" dirty="0">
                <a:solidFill>
                  <a:srgbClr val="9BB51B"/>
                </a:solidFill>
                <a:hlinkClick r:id="rId6"/>
              </a:rPr>
              <a:t>Критерии на ЕС за ЕОП </a:t>
            </a:r>
          </a:p>
          <a:p>
            <a:endParaRPr lang="en-GB" sz="2600" dirty="0"/>
          </a:p>
          <a:p>
            <a:r>
              <a:rPr lang="bg-BG" sz="2600" dirty="0">
                <a:hlinkClick r:id="rId7"/>
              </a:rPr>
              <a:t>Примери за добри практики</a:t>
            </a:r>
          </a:p>
          <a:p>
            <a:endParaRPr lang="en-GB" sz="2600" dirty="0">
              <a:hlinkClick r:id="rId8"/>
            </a:endParaRPr>
          </a:p>
          <a:p>
            <a:r>
              <a:rPr lang="bg-BG" sz="2600" dirty="0">
                <a:hlinkClick r:id="rId8"/>
              </a:rPr>
              <a:t>Насоки относно кръговите обществени поръчки</a:t>
            </a:r>
            <a:r>
              <a:rPr lang="bg-BG" sz="2600" dirty="0"/>
              <a:t> </a:t>
            </a:r>
            <a:r>
              <a:rPr lang="bg-BG" sz="2600" dirty="0">
                <a:solidFill>
                  <a:srgbClr val="9BB51B"/>
                </a:solidFill>
              </a:rPr>
              <a:t>(2017 г.)</a:t>
            </a:r>
          </a:p>
          <a:p>
            <a:endParaRPr lang="en-GB" sz="2800" dirty="0"/>
          </a:p>
        </p:txBody>
      </p:sp>
      <p:sp>
        <p:nvSpPr>
          <p:cNvPr id="10" name="Content Placeholder 12"/>
          <p:cNvSpPr txBox="1">
            <a:spLocks/>
          </p:cNvSpPr>
          <p:nvPr/>
        </p:nvSpPr>
        <p:spPr>
          <a:xfrm>
            <a:off x="721668" y="5032512"/>
            <a:ext cx="7848872" cy="108012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1100" b="0" i="0" u="none" strike="noStrike" cap="none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Инструментариум, разработен за Европейската комисия от ICLEI — Международна асоциация на органите на местното самоуправление за устойчиво развитие</a:t>
            </a:r>
          </a:p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g-BG" sz="1100" b="1" dirty="0">
                <a:solidFill>
                  <a:schemeClr val="accent1"/>
                </a:solidFill>
              </a:rPr>
              <a:t>Автор на модула: </a:t>
            </a:r>
            <a:r>
              <a:rPr lang="bg-BG" sz="1100" dirty="0" err="1">
                <a:solidFill>
                  <a:schemeClr val="accent1"/>
                </a:solidFill>
              </a:rPr>
              <a:t>Public</a:t>
            </a:r>
            <a:r>
              <a:rPr lang="bg-BG" sz="1100" dirty="0">
                <a:solidFill>
                  <a:schemeClr val="accent1"/>
                </a:solidFill>
              </a:rPr>
              <a:t> </a:t>
            </a:r>
            <a:r>
              <a:rPr lang="bg-BG" sz="1100" dirty="0" err="1">
                <a:solidFill>
                  <a:schemeClr val="accent1"/>
                </a:solidFill>
              </a:rPr>
              <a:t>Procurement</a:t>
            </a:r>
            <a:r>
              <a:rPr lang="bg-BG" sz="1100" dirty="0">
                <a:solidFill>
                  <a:schemeClr val="accent1"/>
                </a:solidFill>
              </a:rPr>
              <a:t> </a:t>
            </a:r>
            <a:r>
              <a:rPr lang="bg-BG" sz="1100" dirty="0" err="1">
                <a:solidFill>
                  <a:schemeClr val="accent1"/>
                </a:solidFill>
              </a:rPr>
              <a:t>Analysis</a:t>
            </a:r>
            <a:r>
              <a:rPr lang="bg-BG" sz="1100" dirty="0">
                <a:solidFill>
                  <a:schemeClr val="accent1"/>
                </a:solidFill>
              </a:rPr>
              <a:t> (Консултантско дружество в областта на анализа на обществените поръчки)</a:t>
            </a:r>
          </a:p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1100" b="1" i="0" u="none" strike="noStrike" cap="none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Собственик, редактор: </a:t>
            </a:r>
            <a:r>
              <a:rPr kumimoji="0" lang="bg-BG" sz="1100" b="0" i="0" u="none" strike="noStrike" cap="none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Европейска комисия, ГД „Околна среда“, 2019 г.</a:t>
            </a:r>
          </a:p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g-BG" sz="1100" b="1" dirty="0">
                <a:solidFill>
                  <a:schemeClr val="accent1"/>
                </a:solidFill>
              </a:rPr>
              <a:t>Снимки: </a:t>
            </a:r>
            <a:r>
              <a:rPr lang="bg-BG" sz="1100" dirty="0">
                <a:solidFill>
                  <a:schemeClr val="accent1"/>
                </a:solidFill>
              </a:rPr>
              <a:t>с разрешението на Pixabay.com от </a:t>
            </a:r>
            <a:r>
              <a:rPr lang="bg-BG" sz="1100" dirty="0" err="1">
                <a:solidFill>
                  <a:schemeClr val="accent1"/>
                </a:solidFill>
              </a:rPr>
              <a:t>Creative</a:t>
            </a:r>
            <a:r>
              <a:rPr lang="bg-BG" sz="1100" dirty="0">
                <a:solidFill>
                  <a:schemeClr val="accent1"/>
                </a:solidFill>
              </a:rPr>
              <a:t> </a:t>
            </a:r>
            <a:r>
              <a:rPr lang="bg-BG" sz="1100" dirty="0" err="1">
                <a:solidFill>
                  <a:schemeClr val="accent1"/>
                </a:solidFill>
              </a:rPr>
              <a:t>Commons</a:t>
            </a:r>
            <a:r>
              <a:rPr lang="bg-BG" sz="1100" dirty="0">
                <a:solidFill>
                  <a:schemeClr val="accent1"/>
                </a:solidFill>
              </a:rPr>
              <a:t> CCO</a:t>
            </a:r>
          </a:p>
          <a:p>
            <a:pPr marL="182563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g-BG" sz="1100" b="1" i="0" u="none" strike="noStrike" cap="none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Отказ от отговорност: </a:t>
            </a:r>
            <a:r>
              <a:rPr kumimoji="0" lang="bg-BG" sz="1100" b="0" i="0" u="none" strike="noStrike" cap="none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Настоящият инструментариум представлява индикативен документ на службите на Комисията и не може да се приема за обвързващ за тази институция по какъвто и да е начин. </a:t>
            </a:r>
            <a:r>
              <a:rPr kumimoji="0" lang="bg-BG" sz="1100" i="0" u="none" strike="noStrike" cap="none" normalizeH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lt"/>
                <a:ea typeface="+mn-ea"/>
                <a:cs typeface="+mn-cs"/>
              </a:rPr>
              <a:t>Нито Европейската комисия, нито което и да е лице, действащо от нейно име, носят отговорност за начина, по който би могла да бъде използвана информацията в този документ.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643050"/>
            <a:ext cx="4114800" cy="4929411"/>
          </a:xfrm>
        </p:spPr>
        <p:txBody>
          <a:bodyPr>
            <a:noAutofit/>
          </a:bodyPr>
          <a:lstStyle/>
          <a:p>
            <a:r>
              <a:rPr lang="bg-BG" sz="2200" dirty="0"/>
              <a:t>Включва изискване за недопускане на дискриминация, основана на гражданство</a:t>
            </a:r>
          </a:p>
          <a:p>
            <a:r>
              <a:rPr lang="bg-BG" sz="2200" dirty="0"/>
              <a:t>Прилага се за всички обществени поръчки, които са обхванати от директивите, или които са с определен трансграничен интерес</a:t>
            </a:r>
          </a:p>
          <a:p>
            <a:r>
              <a:rPr lang="bg-BG" sz="2200" b="1" dirty="0">
                <a:solidFill>
                  <a:schemeClr val="tx2"/>
                </a:solidFill>
              </a:rPr>
              <a:t>НЕ</a:t>
            </a:r>
            <a:r>
              <a:rPr lang="bg-BG" sz="2200" dirty="0">
                <a:solidFill>
                  <a:schemeClr val="tx2"/>
                </a:solidFill>
              </a:rPr>
              <a:t> </a:t>
            </a:r>
            <a:r>
              <a:rPr lang="bg-BG" sz="2200" dirty="0"/>
              <a:t>означава третиране на всички по един и същ начин, а третирането им съгласно обективни критерии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5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Принципи на Договора за ЕС — Равно третиране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644008" y="1484784"/>
            <a:ext cx="3814926" cy="745058"/>
          </a:xfrm>
        </p:spPr>
        <p:txBody>
          <a:bodyPr>
            <a:noAutofit/>
          </a:bodyPr>
          <a:lstStyle/>
          <a:p>
            <a:r>
              <a:rPr lang="bg-BG" sz="2100" dirty="0"/>
              <a:t>Определение на равното третиране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4008" y="2229842"/>
            <a:ext cx="3814926" cy="3287390"/>
          </a:xfrm>
        </p:spPr>
        <p:txBody>
          <a:bodyPr>
            <a:normAutofit fontScale="85000" lnSpcReduction="10000"/>
          </a:bodyPr>
          <a:lstStyle/>
          <a:p>
            <a:pPr marL="92075" indent="0">
              <a:buClr>
                <a:srgbClr val="368E5E"/>
              </a:buClr>
              <a:buNone/>
            </a:pPr>
            <a:r>
              <a:rPr lang="bg-BG" sz="2600" dirty="0"/>
              <a:t>„</a:t>
            </a:r>
            <a:r>
              <a:rPr lang="bg-BG" sz="2600" i="1" dirty="0">
                <a:cs typeface="Arial" pitchFamily="34" charset="0"/>
              </a:rPr>
              <a:t>сравнимите помежду си ситуации не трябва да бъдат третирани различно, а различните ситуации не трябва да бъдат третирани по един и същи начин, освен ако това не е обективно обосновано“.</a:t>
            </a:r>
            <a:r>
              <a:rPr lang="bg-BG" sz="2600" i="1" baseline="30000" dirty="0">
                <a:cs typeface="Arial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Clr>
                <a:srgbClr val="368E5E"/>
              </a:buClr>
              <a:buNone/>
            </a:pPr>
            <a:r>
              <a:rPr lang="bg-BG" i="1" baseline="30000" dirty="0">
                <a:solidFill>
                  <a:schemeClr val="tx1"/>
                </a:solidFill>
                <a:latin typeface="Gill Sans MT" pitchFamily="34" charset="0"/>
                <a:cs typeface="Arial" pitchFamily="34" charset="0"/>
              </a:rPr>
              <a:t>— Решение на Съда от 3 март 2005 г., </a:t>
            </a:r>
            <a:r>
              <a:rPr lang="bg-BG" i="1" baseline="30000" dirty="0" err="1">
                <a:solidFill>
                  <a:schemeClr val="tx1"/>
                </a:solidFill>
                <a:latin typeface="Gill Sans MT" pitchFamily="34" charset="0"/>
                <a:cs typeface="Arial" pitchFamily="34" charset="0"/>
              </a:rPr>
              <a:t>Fabricom</a:t>
            </a:r>
            <a:r>
              <a:rPr lang="bg-BG" i="1" baseline="30000" dirty="0">
                <a:solidFill>
                  <a:schemeClr val="tx1"/>
                </a:solidFill>
                <a:latin typeface="Gill Sans MT" pitchFamily="34" charset="0"/>
                <a:cs typeface="Arial" pitchFamily="34" charset="0"/>
              </a:rPr>
              <a:t> SA срещу Белгийската държава, съединени дела C-21/03 и C-34/03, EU:C:2005:127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/>
          <a:lstStyle/>
          <a:p>
            <a:r>
              <a:rPr lang="bg-BG" dirty="0"/>
              <a:t>Равно третиране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00034" y="1700808"/>
            <a:ext cx="8003232" cy="5001419"/>
          </a:xfrm>
        </p:spPr>
        <p:txBody>
          <a:bodyPr>
            <a:normAutofit fontScale="92500" lnSpcReduction="10000"/>
          </a:bodyPr>
          <a:lstStyle/>
          <a:p>
            <a:r>
              <a:rPr lang="bg-BG" sz="2400" dirty="0"/>
              <a:t>Принципът е въведен, за да се гарантира спазването на принципите на недискриминация/равно третиране</a:t>
            </a:r>
          </a:p>
          <a:p>
            <a:r>
              <a:rPr lang="bg-BG" sz="2400" dirty="0"/>
              <a:t>Поръчките трябва да бъдат обявени на съответното равнище в зависимост от тяхната стойност</a:t>
            </a:r>
          </a:p>
          <a:p>
            <a:r>
              <a:rPr lang="bg-BG" sz="2400" dirty="0"/>
              <a:t>Тръжните документи и всички приложени критерии трябва да бъдат ясни за </a:t>
            </a:r>
            <a:r>
              <a:rPr lang="bg-BG" sz="2400" b="1" dirty="0">
                <a:solidFill>
                  <a:schemeClr val="tx2"/>
                </a:solidFill>
              </a:rPr>
              <a:t>„разумно информиран и обичайно добросъвестен</a:t>
            </a:r>
            <a:r>
              <a:rPr lang="bg-BG" sz="2400" dirty="0">
                <a:solidFill>
                  <a:schemeClr val="tx2"/>
                </a:solidFill>
              </a:rPr>
              <a:t>“</a:t>
            </a:r>
            <a:r>
              <a:rPr lang="bg-BG" sz="2400" dirty="0"/>
              <a:t> оферент (решение на Съда от 18 октомври 2001 г. </a:t>
            </a:r>
            <a:r>
              <a:rPr lang="bg-BG" sz="2400" i="1" dirty="0"/>
              <a:t>SIAC Construction </a:t>
            </a:r>
            <a:r>
              <a:rPr lang="bg-BG" sz="2400" i="1" dirty="0" err="1"/>
              <a:t>Ltd</a:t>
            </a:r>
            <a:r>
              <a:rPr lang="bg-BG" sz="2400" i="1" dirty="0"/>
              <a:t> срещу </a:t>
            </a:r>
            <a:r>
              <a:rPr lang="bg-BG" sz="2400" i="1" dirty="0" err="1"/>
              <a:t>County</a:t>
            </a:r>
            <a:r>
              <a:rPr lang="bg-BG" sz="2400" i="1" dirty="0"/>
              <a:t> </a:t>
            </a:r>
            <a:r>
              <a:rPr lang="bg-BG" sz="2400" i="1" dirty="0" err="1"/>
              <a:t>Council</a:t>
            </a:r>
            <a:r>
              <a:rPr lang="bg-BG" sz="2400" i="1" dirty="0"/>
              <a:t> </a:t>
            </a:r>
            <a:r>
              <a:rPr lang="bg-BG" sz="2400" i="1" dirty="0" err="1"/>
              <a:t>of</a:t>
            </a:r>
            <a:r>
              <a:rPr lang="bg-BG" sz="2400" i="1" dirty="0"/>
              <a:t> </a:t>
            </a:r>
            <a:r>
              <a:rPr lang="bg-BG" sz="2400" i="1" dirty="0" err="1"/>
              <a:t>the</a:t>
            </a:r>
            <a:r>
              <a:rPr lang="bg-BG" sz="2400" i="1" dirty="0"/>
              <a:t> </a:t>
            </a:r>
            <a:r>
              <a:rPr lang="bg-BG" sz="2400" i="1" dirty="0" err="1"/>
              <a:t>County</a:t>
            </a:r>
            <a:r>
              <a:rPr lang="bg-BG" sz="2400" i="1" dirty="0"/>
              <a:t> </a:t>
            </a:r>
            <a:r>
              <a:rPr lang="bg-BG" sz="2400" i="1" dirty="0" err="1"/>
              <a:t>of</a:t>
            </a:r>
            <a:r>
              <a:rPr lang="bg-BG" sz="2400" i="1" dirty="0"/>
              <a:t> </a:t>
            </a:r>
            <a:r>
              <a:rPr lang="bg-BG" sz="2400" i="1" dirty="0" err="1"/>
              <a:t>Mayo</a:t>
            </a:r>
            <a:r>
              <a:rPr lang="bg-BG" sz="2400" dirty="0"/>
              <a:t>, C-19/00, EU:C:2001:553)</a:t>
            </a:r>
          </a:p>
          <a:p>
            <a:r>
              <a:rPr lang="bg-BG" sz="2400" dirty="0"/>
              <a:t>Всички промени в процедурата трябва да бъдат съобщени на всички оференти, като може да е необходимо да се удължат крайните срокове</a:t>
            </a:r>
          </a:p>
          <a:p>
            <a:r>
              <a:rPr lang="bg-BG" sz="2400" dirty="0"/>
              <a:t>Оферентите трябва да бъдат уведомени за причините за отхвърляне на офертата</a:t>
            </a:r>
          </a:p>
          <a:p>
            <a:pPr marL="0" indent="0">
              <a:buNone/>
            </a:pPr>
            <a:endParaRPr lang="en-IE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 dirty="0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6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Принципи на Договора за ЕС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/>
          <a:lstStyle/>
          <a:p>
            <a:r>
              <a:rPr lang="bg-BG"/>
              <a:t>Прозрачност</a:t>
            </a:r>
          </a:p>
        </p:txBody>
      </p:sp>
    </p:spTree>
    <p:extLst>
      <p:ext uri="{BB962C8B-B14F-4D97-AF65-F5344CB8AC3E}">
        <p14:creationId xmlns:p14="http://schemas.microsoft.com/office/powerpoint/2010/main" val="214531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ale_of_justice_2_new.jpeg">
            <a:extLst>
              <a:ext uri="{FF2B5EF4-FFF2-40B4-BE49-F238E27FC236}">
                <a16:creationId xmlns:a16="http://schemas.microsoft.com/office/drawing/2014/main" xmlns="" id="{1E3368C7-763F-4312-BDEB-C928EF8D2E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20290"/>
          <a:stretch>
            <a:fillRect/>
          </a:stretch>
        </p:blipFill>
        <p:spPr bwMode="auto">
          <a:xfrm>
            <a:off x="4603350" y="1772816"/>
            <a:ext cx="3929090" cy="492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00034" y="1714488"/>
            <a:ext cx="5842992" cy="5001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g-BG" sz="2600" dirty="0"/>
              <a:t>Критериите и решенията за възлагане на обществени поръчки трябва:</a:t>
            </a:r>
          </a:p>
          <a:p>
            <a:pPr marL="174625" indent="-174625">
              <a:buClr>
                <a:schemeClr val="accent1"/>
              </a:buClr>
              <a:buFont typeface="+mj-lt"/>
              <a:buAutoNum type="romanLcPeriod"/>
            </a:pPr>
            <a:r>
              <a:rPr lang="bg-BG" sz="2600" dirty="0">
                <a:solidFill>
                  <a:schemeClr val="tx2"/>
                </a:solidFill>
                <a:cs typeface="Arial" pitchFamily="34" charset="0"/>
              </a:rPr>
              <a:t> </a:t>
            </a:r>
            <a:r>
              <a:rPr lang="bg-BG" sz="2600" dirty="0">
                <a:cs typeface="Arial" pitchFamily="34" charset="0"/>
              </a:rPr>
              <a:t>да са подходящи за постигане на поставените цели; и </a:t>
            </a:r>
          </a:p>
          <a:p>
            <a:pPr marL="174625" indent="-174625">
              <a:buClr>
                <a:schemeClr val="accent1"/>
              </a:buClr>
              <a:buFont typeface="+mj-lt"/>
              <a:buAutoNum type="romanLcPeriod"/>
            </a:pPr>
            <a:r>
              <a:rPr lang="bg-BG" sz="2600" dirty="0">
                <a:cs typeface="Arial" pitchFamily="34" charset="0"/>
              </a:rPr>
              <a:t> да не надхвърлят необходимото за постигането на тези цели. </a:t>
            </a:r>
            <a:endParaRPr lang="en-US" sz="2600" dirty="0">
              <a:cs typeface="Arial" pitchFamily="34" charset="0"/>
            </a:endParaRPr>
          </a:p>
          <a:p>
            <a:pPr marL="0" indent="0">
              <a:buClr>
                <a:srgbClr val="00B050"/>
              </a:buClr>
              <a:buNone/>
            </a:pPr>
            <a:r>
              <a:rPr lang="bg-BG" sz="2600" dirty="0">
                <a:cs typeface="Arial" pitchFamily="34" charset="0"/>
              </a:rPr>
              <a:t>Пропорционалността е от значение при вземане на решение относно критериите за ЕОП, които да се прилагат, и начина на оценяване на доказателствата, предоставени от оферентите.</a:t>
            </a:r>
          </a:p>
          <a:p>
            <a:pPr marL="174625" indent="-174625">
              <a:buClr>
                <a:srgbClr val="00B050"/>
              </a:buClr>
              <a:buFont typeface="+mj-lt"/>
              <a:buAutoNum type="romanLcPeriod"/>
            </a:pPr>
            <a:endParaRPr lang="en-US" sz="2500" dirty="0">
              <a:latin typeface="Arial" pitchFamily="34" charset="0"/>
              <a:cs typeface="Arial" pitchFamily="34" charset="0"/>
            </a:endParaRPr>
          </a:p>
          <a:p>
            <a:pPr marL="174625" indent="-174625">
              <a:buClr>
                <a:srgbClr val="00B050"/>
              </a:buClr>
              <a:buNone/>
            </a:pPr>
            <a:endParaRPr lang="en-US" sz="24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7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Принципи на Договора за ЕС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/>
          <a:lstStyle/>
          <a:p>
            <a:r>
              <a:rPr lang="bg-BG"/>
              <a:t>Пропорционалност</a:t>
            </a:r>
          </a:p>
        </p:txBody>
      </p:sp>
    </p:spTree>
    <p:extLst>
      <p:ext uri="{BB962C8B-B14F-4D97-AF65-F5344CB8AC3E}">
        <p14:creationId xmlns:p14="http://schemas.microsoft.com/office/powerpoint/2010/main" val="200938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8459" y="1622212"/>
            <a:ext cx="4114800" cy="4929411"/>
          </a:xfrm>
        </p:spPr>
        <p:txBody>
          <a:bodyPr>
            <a:normAutofit fontScale="92500" lnSpcReduction="10000"/>
          </a:bodyPr>
          <a:lstStyle/>
          <a:p>
            <a:r>
              <a:rPr lang="bg-BG" sz="2600" dirty="0"/>
              <a:t>Трябва да се вземат под внимание доказателства за професионална квалификация, маркировки и сертификати от други държави членки</a:t>
            </a:r>
          </a:p>
          <a:p>
            <a:r>
              <a:rPr lang="bg-BG" sz="2600" dirty="0"/>
              <a:t>Този принцип е важен за ЕОП поради необходимостта да се вземат под внимание </a:t>
            </a:r>
            <a:r>
              <a:rPr lang="bg-BG" sz="2600" b="1" dirty="0">
                <a:solidFill>
                  <a:schemeClr val="tx2"/>
                </a:solidFill>
              </a:rPr>
              <a:t>еквиваленти средства</a:t>
            </a:r>
            <a:r>
              <a:rPr lang="bg-BG" sz="2600" dirty="0">
                <a:solidFill>
                  <a:schemeClr val="tx2"/>
                </a:solidFill>
              </a:rPr>
              <a:t> </a:t>
            </a:r>
            <a:r>
              <a:rPr lang="bg-BG" sz="2600" dirty="0"/>
              <a:t>при оценяване на съответствието с критериите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8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Принципи на Договора за ЕС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>
          <a:xfrm>
            <a:off x="4644008" y="1700808"/>
            <a:ext cx="3814926" cy="529034"/>
          </a:xfrm>
        </p:spPr>
        <p:txBody>
          <a:bodyPr>
            <a:normAutofit fontScale="70000" lnSpcReduction="20000"/>
          </a:bodyPr>
          <a:lstStyle/>
          <a:p>
            <a:r>
              <a:rPr lang="bg-BG"/>
              <a:t>Разяснение на принципа на взаимно признаване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4008" y="2229841"/>
            <a:ext cx="3814926" cy="3896321"/>
          </a:xfrm>
        </p:spPr>
        <p:txBody>
          <a:bodyPr>
            <a:normAutofit fontScale="77500" lnSpcReduction="20000"/>
          </a:bodyPr>
          <a:lstStyle/>
          <a:p>
            <a:pPr marL="92075" indent="0">
              <a:buClr>
                <a:srgbClr val="368E5E"/>
              </a:buClr>
              <a:buNone/>
            </a:pPr>
            <a:r>
              <a:rPr lang="bg-BG" sz="2800" i="1" dirty="0"/>
              <a:t>„принципът на взаимно признаване дава възможност за гарантиране на свободното движение на стоки и</a:t>
            </a:r>
            <a:r>
              <a:rPr lang="bg-BG" sz="2800" b="1" i="1" dirty="0"/>
              <a:t> </a:t>
            </a:r>
            <a:r>
              <a:rPr lang="bg-BG" sz="2800" i="1" dirty="0"/>
              <a:t>услуги без необходимост от хармонизиране на националното законодателство на държавите членки</a:t>
            </a:r>
            <a:r>
              <a:rPr lang="bg-BG" sz="2800" i="1" dirty="0">
                <a:latin typeface="Gill Sans MT" pitchFamily="34" charset="0"/>
                <a:cs typeface="Arial" pitchFamily="34" charset="0"/>
              </a:rPr>
              <a:t>“</a:t>
            </a:r>
            <a:r>
              <a:rPr lang="bg-BG" sz="2800" i="1" baseline="30000" dirty="0">
                <a:latin typeface="Gill Sans MT" pitchFamily="34" charset="0"/>
                <a:cs typeface="Arial" pitchFamily="34" charset="0"/>
              </a:rPr>
              <a:t> </a:t>
            </a:r>
          </a:p>
          <a:p>
            <a:pPr marL="0" indent="0" algn="r">
              <a:lnSpc>
                <a:spcPct val="110000"/>
              </a:lnSpc>
              <a:buClr>
                <a:srgbClr val="368E5E"/>
              </a:buClr>
              <a:buNone/>
            </a:pPr>
            <a:r>
              <a:rPr lang="bg-BG" sz="2800" i="1" baseline="30000" dirty="0">
                <a:solidFill>
                  <a:schemeClr val="tx1"/>
                </a:solidFill>
                <a:latin typeface="Gill Sans MT" pitchFamily="34" charset="0"/>
                <a:cs typeface="Arial" pitchFamily="34" charset="0"/>
              </a:rPr>
              <a:t>— Решение на Съда от 20 февруари 1979 г., </a:t>
            </a:r>
            <a:r>
              <a:rPr lang="bg-BG" sz="2800" i="1" baseline="30000" dirty="0" err="1">
                <a:solidFill>
                  <a:schemeClr val="tx1"/>
                </a:solidFill>
                <a:latin typeface="Gill Sans MT" pitchFamily="34" charset="0"/>
                <a:cs typeface="Arial" pitchFamily="34" charset="0"/>
              </a:rPr>
              <a:t>Rewe-Zentral</a:t>
            </a:r>
            <a:r>
              <a:rPr lang="bg-BG" sz="2800" i="1" baseline="30000" dirty="0">
                <a:solidFill>
                  <a:schemeClr val="tx1"/>
                </a:solidFill>
                <a:latin typeface="Gill Sans MT" pitchFamily="34" charset="0"/>
                <a:cs typeface="Arial" pitchFamily="34" charset="0"/>
              </a:rPr>
              <a:t> AG срещу </a:t>
            </a:r>
            <a:r>
              <a:rPr lang="bg-BG" sz="2800" i="1" baseline="30000" dirty="0" err="1">
                <a:solidFill>
                  <a:schemeClr val="tx1"/>
                </a:solidFill>
                <a:latin typeface="Gill Sans MT" pitchFamily="34" charset="0"/>
                <a:cs typeface="Arial" pitchFamily="34" charset="0"/>
              </a:rPr>
              <a:t>Bundesmonopolverwaltung</a:t>
            </a:r>
            <a:r>
              <a:rPr lang="bg-BG" sz="2800" i="1" baseline="30000" dirty="0">
                <a:solidFill>
                  <a:schemeClr val="tx1"/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bg-BG" sz="2800" i="1" baseline="30000" dirty="0" err="1">
                <a:solidFill>
                  <a:schemeClr val="tx1"/>
                </a:solidFill>
                <a:latin typeface="Gill Sans MT" pitchFamily="34" charset="0"/>
                <a:cs typeface="Arial" pitchFamily="34" charset="0"/>
              </a:rPr>
              <a:t>für</a:t>
            </a:r>
            <a:r>
              <a:rPr lang="bg-BG" sz="2800" i="1" baseline="30000" dirty="0">
                <a:solidFill>
                  <a:schemeClr val="tx1"/>
                </a:solidFill>
                <a:latin typeface="Gill Sans MT" pitchFamily="34" charset="0"/>
                <a:cs typeface="Arial" pitchFamily="34" charset="0"/>
              </a:rPr>
              <a:t> </a:t>
            </a:r>
            <a:r>
              <a:rPr lang="bg-BG" sz="2800" i="1" baseline="30000" dirty="0" err="1">
                <a:solidFill>
                  <a:schemeClr val="tx1"/>
                </a:solidFill>
                <a:latin typeface="Gill Sans MT" pitchFamily="34" charset="0"/>
                <a:cs typeface="Arial" pitchFamily="34" charset="0"/>
              </a:rPr>
              <a:t>Branntwein</a:t>
            </a:r>
            <a:r>
              <a:rPr lang="bg-BG" sz="2800" i="1" baseline="30000" dirty="0">
                <a:solidFill>
                  <a:schemeClr val="tx1"/>
                </a:solidFill>
                <a:latin typeface="Gill Sans MT" pitchFamily="34" charset="0"/>
                <a:cs typeface="Arial" pitchFamily="34" charset="0"/>
              </a:rPr>
              <a:t>, C-120/78, EU:C:1979:42).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1125538"/>
            <a:ext cx="7992119" cy="575270"/>
          </a:xfrm>
        </p:spPr>
        <p:txBody>
          <a:bodyPr/>
          <a:lstStyle/>
          <a:p>
            <a:r>
              <a:rPr lang="bg-BG"/>
              <a:t>Взаимно признаване </a:t>
            </a:r>
          </a:p>
        </p:txBody>
      </p:sp>
    </p:spTree>
    <p:extLst>
      <p:ext uri="{BB962C8B-B14F-4D97-AF65-F5344CB8AC3E}">
        <p14:creationId xmlns:p14="http://schemas.microsoft.com/office/powerpoint/2010/main" val="3024766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288330"/>
            <a:ext cx="7329510" cy="46609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g-BG" sz="2400" dirty="0"/>
              <a:t>С тях бяха въведени нови важни разпоредби относно ЕОП:</a:t>
            </a:r>
          </a:p>
          <a:p>
            <a:pPr marL="0" indent="0">
              <a:buNone/>
            </a:pPr>
            <a:endParaRPr lang="en-IE" sz="2400" dirty="0"/>
          </a:p>
          <a:p>
            <a:endParaRPr lang="en-IE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g-BG"/>
              <a:t>Модул 3: Правни аспекти на ЕОП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DF610-95E4-4D46-B96C-4D9FBF39C128}" type="slidenum">
              <a:rPr lang="en-IE" smtClean="0"/>
              <a:pPr/>
              <a:t>9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584" y="338033"/>
            <a:ext cx="8507288" cy="850106"/>
          </a:xfrm>
        </p:spPr>
        <p:txBody>
          <a:bodyPr/>
          <a:lstStyle/>
          <a:p>
            <a:r>
              <a:rPr lang="bg-BG" dirty="0"/>
              <a:t>Директиви за обществените поръчки от 2014 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9375" y="2035740"/>
            <a:ext cx="6091208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bg-BG" sz="1900" dirty="0"/>
              <a:t>Възможност за посочване </a:t>
            </a:r>
            <a:r>
              <a:rPr lang="bg-BG" sz="1900" b="1" dirty="0">
                <a:solidFill>
                  <a:schemeClr val="tx2"/>
                </a:solidFill>
              </a:rPr>
              <a:t>на производствени процеси и методи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bg-BG" sz="1900" dirty="0"/>
              <a:t>Разширяване на </a:t>
            </a:r>
            <a:r>
              <a:rPr lang="bg-BG" sz="1900" b="1" dirty="0">
                <a:solidFill>
                  <a:schemeClr val="tx2"/>
                </a:solidFill>
              </a:rPr>
              <a:t>системите за управление на околната среда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bg-BG" sz="1900" dirty="0"/>
              <a:t>По-голяма възможност за използване на </a:t>
            </a:r>
            <a:r>
              <a:rPr lang="bg-BG" sz="1900" b="1" dirty="0">
                <a:solidFill>
                  <a:schemeClr val="tx2"/>
                </a:solidFill>
              </a:rPr>
              <a:t>екомаркировки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bg-BG" sz="1900" dirty="0"/>
              <a:t>Нови правила за </a:t>
            </a:r>
            <a:r>
              <a:rPr lang="bg-BG" sz="1900" b="1" dirty="0">
                <a:solidFill>
                  <a:schemeClr val="tx2"/>
                </a:solidFill>
              </a:rPr>
              <a:t>оценката на разходите за целия жизнен цикъл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bg-BG" sz="1900" dirty="0"/>
              <a:t>Възможност за отхвърляне на оферти, които не отговарят на </a:t>
            </a:r>
            <a:r>
              <a:rPr lang="bg-BG" sz="1900" b="1" dirty="0">
                <a:solidFill>
                  <a:schemeClr val="tx2"/>
                </a:solidFill>
              </a:rPr>
              <a:t>екологичните и социалните задължения </a:t>
            </a:r>
          </a:p>
          <a:p>
            <a:pPr marL="271463" indent="-271463">
              <a:spcAft>
                <a:spcPts val="600"/>
              </a:spcAft>
              <a:buFont typeface="Arial" pitchFamily="34" charset="0"/>
              <a:buChar char="•"/>
            </a:pPr>
            <a:r>
              <a:rPr lang="bg-BG" sz="1900" dirty="0"/>
              <a:t>Възможност за отхвърляне </a:t>
            </a:r>
            <a:r>
              <a:rPr lang="bg-BG" sz="1900" b="1" dirty="0">
                <a:solidFill>
                  <a:schemeClr val="tx2"/>
                </a:solidFill>
              </a:rPr>
              <a:t>на подизпълнители</a:t>
            </a:r>
            <a:r>
              <a:rPr lang="bg-BG" sz="1900" dirty="0"/>
              <a:t>, които не спазват екологичните и социалните задължения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99" y="2476078"/>
            <a:ext cx="183832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373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PP Training colours">
      <a:dk1>
        <a:srgbClr val="484847"/>
      </a:dk1>
      <a:lt1>
        <a:sysClr val="window" lastClr="FFFFFF"/>
      </a:lt1>
      <a:dk2>
        <a:srgbClr val="008A88"/>
      </a:dk2>
      <a:lt2>
        <a:srgbClr val="EEECE1"/>
      </a:lt2>
      <a:accent1>
        <a:srgbClr val="1C665A"/>
      </a:accent1>
      <a:accent2>
        <a:srgbClr val="9BB51B"/>
      </a:accent2>
      <a:accent3>
        <a:srgbClr val="BBD828"/>
      </a:accent3>
      <a:accent4>
        <a:srgbClr val="D8E6B0"/>
      </a:accent4>
      <a:accent5>
        <a:srgbClr val="31859B"/>
      </a:accent5>
      <a:accent6>
        <a:srgbClr val="AFC63A"/>
      </a:accent6>
      <a:hlink>
        <a:srgbClr val="366092"/>
      </a:hlink>
      <a:folHlink>
        <a:srgbClr val="E36C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3516</Words>
  <Application>Microsoft Office PowerPoint</Application>
  <PresentationFormat>On-screen Show (4:3)</PresentationFormat>
  <Paragraphs>378</Paragraphs>
  <Slides>40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Инструментариум за обучение относно ЕОП 7.3. Правни аспекти на ЕОП </vt:lpstr>
      <vt:lpstr>Инструментариум за обучение относно ЕОП</vt:lpstr>
      <vt:lpstr>Съдържание на модул 3</vt:lpstr>
      <vt:lpstr>Съответни източници на правото</vt:lpstr>
      <vt:lpstr>Принципи на Договора за ЕС — Равно третиране</vt:lpstr>
      <vt:lpstr>Принципи на Договора за ЕС</vt:lpstr>
      <vt:lpstr>Принципи на Договора за ЕС</vt:lpstr>
      <vt:lpstr>Принципи на Договора за ЕС</vt:lpstr>
      <vt:lpstr>Директиви за обществените поръчки от 2014 г.</vt:lpstr>
      <vt:lpstr>Директивите от 2014 г.</vt:lpstr>
      <vt:lpstr>Директивите от 2014 г.</vt:lpstr>
      <vt:lpstr>Директивите от 2014 г.</vt:lpstr>
      <vt:lpstr>Директивите от 2014 г.</vt:lpstr>
      <vt:lpstr>Връзка с предмета на поръчката (ВПП)</vt:lpstr>
      <vt:lpstr>Определяне на предмета на поръчката</vt:lpstr>
      <vt:lpstr>Примери за критерии, които са/не са свързани с предмета на поръчката</vt:lpstr>
      <vt:lpstr>Избор на процедури</vt:lpstr>
      <vt:lpstr>Въздействие на процедурата върху ЕОП</vt:lpstr>
      <vt:lpstr>Ползи от гъвкави процедури</vt:lpstr>
      <vt:lpstr>Основания за изключване</vt:lpstr>
      <vt:lpstr>Подбор на оференти</vt:lpstr>
      <vt:lpstr>Системи за управление на околната среда</vt:lpstr>
      <vt:lpstr>Технически спецификации</vt:lpstr>
      <vt:lpstr>Минимални изисквания и варианти</vt:lpstr>
      <vt:lpstr>Използване на маркировки в техническите спецификации</vt:lpstr>
      <vt:lpstr>Изисквания за използване на маркировки в тръжните процедури</vt:lpstr>
      <vt:lpstr>Примери за критерии за маркировки, които могат/не могат да бъдат включени в тръжните процедури</vt:lpstr>
      <vt:lpstr>Критерии за възлагане</vt:lpstr>
      <vt:lpstr>Избиране на екологични критерии за възлагане</vt:lpstr>
      <vt:lpstr>Определяне на коефициенти за тежест и присъждане на точки за критериите за възлагане</vt:lpstr>
      <vt:lpstr>Оценка на разходите за целия жизнен цикъл (LCC)</vt:lpstr>
      <vt:lpstr>Изисквания за оценка на разходите за целия жизнен цикъл (LCC)</vt:lpstr>
      <vt:lpstr>Оферти с необичайно ниска цена</vt:lpstr>
      <vt:lpstr>Спецификации спрямо критерии за възлагане</vt:lpstr>
      <vt:lpstr>Клаузи за изпълнение на договора за ЕОП</vt:lpstr>
      <vt:lpstr>Определяне на клаузи за изпълнение на договора за обществената поръчка</vt:lpstr>
      <vt:lpstr>Привеждане в изпълнение на клаузите за изпълнение на договора за обществената поръчка</vt:lpstr>
      <vt:lpstr>Обобщение на модул 3</vt:lpstr>
      <vt:lpstr>Обобщение на модул 3: продължение</vt:lpstr>
      <vt:lpstr>Допълнителни насоки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2019-03-13T11:51:11Z</dcterms:created>
  <dcterms:modified xsi:type="dcterms:W3CDTF">2020-03-10T13:53:05Z</dcterms:modified>
</cp:coreProperties>
</file>