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3"/>
    <p:sldMasterId id="2147483810" r:id="rId4"/>
    <p:sldMasterId id="2147483660" r:id="rId5"/>
  </p:sldMasterIdLst>
  <p:notesMasterIdLst>
    <p:notesMasterId r:id="rId35"/>
  </p:notesMasterIdLst>
  <p:handoutMasterIdLst>
    <p:handoutMasterId r:id="rId36"/>
  </p:handoutMasterIdLst>
  <p:sldIdLst>
    <p:sldId id="256" r:id="rId6"/>
    <p:sldId id="262" r:id="rId7"/>
    <p:sldId id="276" r:id="rId8"/>
    <p:sldId id="278" r:id="rId9"/>
    <p:sldId id="279" r:id="rId10"/>
    <p:sldId id="277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0" r:id="rId19"/>
    <p:sldId id="259" r:id="rId20"/>
    <p:sldId id="263" r:id="rId21"/>
    <p:sldId id="265" r:id="rId22"/>
    <p:sldId id="267" r:id="rId23"/>
    <p:sldId id="261" r:id="rId24"/>
    <p:sldId id="269" r:id="rId25"/>
    <p:sldId id="268" r:id="rId26"/>
    <p:sldId id="270" r:id="rId27"/>
    <p:sldId id="271" r:id="rId28"/>
    <p:sldId id="272" r:id="rId29"/>
    <p:sldId id="273" r:id="rId30"/>
    <p:sldId id="274" r:id="rId31"/>
    <p:sldId id="275" r:id="rId32"/>
    <p:sldId id="288" r:id="rId33"/>
    <p:sldId id="260" r:id="rId34"/>
  </p:sldIdLst>
  <p:sldSz cx="10080625" cy="7559675"/>
  <p:notesSz cx="6797675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17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04" d="100"/>
          <a:sy n="104" d="100"/>
        </p:scale>
        <p:origin x="1560" y="10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E661C-3B28-47B1-888C-2252877A2ABD}" type="datetimeFigureOut">
              <a:rPr lang="bg-BG" smtClean="0"/>
              <a:t>7.12.2016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61F2D-ADA3-4A5C-A48B-87F1B95B865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43755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77" tIns="41888" rIns="83777" bIns="41888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77" tIns="41888" rIns="83777" bIns="41888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4100" name="AutoShape 3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77" tIns="41888" rIns="83777" bIns="41888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410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54063"/>
            <a:ext cx="4953000" cy="371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2425" cy="446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noProof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44813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10163" algn="l"/>
                <a:tab pos="821779" algn="l"/>
                <a:tab pos="1233396" algn="l"/>
                <a:tab pos="1645014" algn="l"/>
                <a:tab pos="2056630" algn="l"/>
                <a:tab pos="2468247" algn="l"/>
                <a:tab pos="2879864" algn="l"/>
                <a:tab pos="3291482" algn="l"/>
                <a:tab pos="3703097" algn="l"/>
                <a:tab pos="4114715" algn="l"/>
                <a:tab pos="4526331" algn="l"/>
                <a:tab pos="4937949" algn="l"/>
                <a:tab pos="5349565" algn="l"/>
                <a:tab pos="5761182" algn="l"/>
                <a:tab pos="6172799" algn="l"/>
                <a:tab pos="6584416" algn="l"/>
                <a:tab pos="6996033" algn="l"/>
                <a:tab pos="7407650" algn="l"/>
                <a:tab pos="7819267" algn="l"/>
                <a:tab pos="8230883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3846513" y="0"/>
            <a:ext cx="2944812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10163" algn="l"/>
                <a:tab pos="821779" algn="l"/>
                <a:tab pos="1233396" algn="l"/>
                <a:tab pos="1645014" algn="l"/>
                <a:tab pos="2056630" algn="l"/>
                <a:tab pos="2468247" algn="l"/>
                <a:tab pos="2879864" algn="l"/>
                <a:tab pos="3291482" algn="l"/>
                <a:tab pos="3703097" algn="l"/>
                <a:tab pos="4114715" algn="l"/>
                <a:tab pos="4526331" algn="l"/>
                <a:tab pos="4937949" algn="l"/>
                <a:tab pos="5349565" algn="l"/>
                <a:tab pos="5761182" algn="l"/>
                <a:tab pos="6172799" algn="l"/>
                <a:tab pos="6584416" algn="l"/>
                <a:tab pos="6996033" algn="l"/>
                <a:tab pos="7407650" algn="l"/>
                <a:tab pos="7819267" algn="l"/>
                <a:tab pos="8230883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0" y="9428163"/>
            <a:ext cx="2944813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10163" algn="l"/>
                <a:tab pos="821779" algn="l"/>
                <a:tab pos="1233396" algn="l"/>
                <a:tab pos="1645014" algn="l"/>
                <a:tab pos="2056630" algn="l"/>
                <a:tab pos="2468247" algn="l"/>
                <a:tab pos="2879864" algn="l"/>
                <a:tab pos="3291482" algn="l"/>
                <a:tab pos="3703097" algn="l"/>
                <a:tab pos="4114715" algn="l"/>
                <a:tab pos="4526331" algn="l"/>
                <a:tab pos="4937949" algn="l"/>
                <a:tab pos="5349565" algn="l"/>
                <a:tab pos="5761182" algn="l"/>
                <a:tab pos="6172799" algn="l"/>
                <a:tab pos="6584416" algn="l"/>
                <a:tab pos="6996033" algn="l"/>
                <a:tab pos="7407650" algn="l"/>
                <a:tab pos="7819267" algn="l"/>
                <a:tab pos="8230883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46513" y="9428163"/>
            <a:ext cx="2944812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10163" algn="l"/>
                <a:tab pos="821779" algn="l"/>
                <a:tab pos="1233396" algn="l"/>
                <a:tab pos="1645014" algn="l"/>
                <a:tab pos="2056630" algn="l"/>
                <a:tab pos="2468247" algn="l"/>
                <a:tab pos="2879864" algn="l"/>
                <a:tab pos="3291482" algn="l"/>
                <a:tab pos="3703097" algn="l"/>
                <a:tab pos="4114715" algn="l"/>
                <a:tab pos="4526331" algn="l"/>
                <a:tab pos="4937949" algn="l"/>
                <a:tab pos="5349565" algn="l"/>
                <a:tab pos="5761182" algn="l"/>
                <a:tab pos="6172799" algn="l"/>
                <a:tab pos="6584416" algn="l"/>
                <a:tab pos="6996033" algn="l"/>
                <a:tab pos="7407650" algn="l"/>
                <a:tab pos="7819267" algn="l"/>
                <a:tab pos="8230883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3A14769-455A-48F2-914E-D52DE163E73B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669195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B6EBA83-8787-49E2-B7A0-E2747227C9E2}" type="slidenum">
              <a:rPr lang="de-DE" altLang="de-DE" sz="13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 sz="130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77" tIns="41888" rIns="83777" bIns="41888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43F81E8-E036-4D4D-8B0E-DAF8EEEE9AE0}" type="slidenum">
              <a:rPr lang="de-DE" altLang="de-DE" sz="1300" smtClean="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de-DE" altLang="de-DE" sz="1300"/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77" tIns="41888" rIns="83777" bIns="41888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566D373-2F7D-4A40-B698-5D10421F5A3E}" type="slidenum">
              <a:rPr lang="de-DE" altLang="de-DE" sz="1300" smtClean="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de-DE" altLang="de-DE" sz="1300"/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77" tIns="41888" rIns="83777" bIns="41888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3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20484" name="Foliennummernplatzhalt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61038" algn="l"/>
                <a:tab pos="6172200" algn="l"/>
                <a:tab pos="6583363" algn="l"/>
                <a:tab pos="6994525" algn="l"/>
                <a:tab pos="7407275" algn="l"/>
                <a:tab pos="7818438" algn="l"/>
                <a:tab pos="822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61038" algn="l"/>
                <a:tab pos="6172200" algn="l"/>
                <a:tab pos="6583363" algn="l"/>
                <a:tab pos="6994525" algn="l"/>
                <a:tab pos="7407275" algn="l"/>
                <a:tab pos="7818438" algn="l"/>
                <a:tab pos="822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61038" algn="l"/>
                <a:tab pos="6172200" algn="l"/>
                <a:tab pos="6583363" algn="l"/>
                <a:tab pos="6994525" algn="l"/>
                <a:tab pos="7407275" algn="l"/>
                <a:tab pos="7818438" algn="l"/>
                <a:tab pos="822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61038" algn="l"/>
                <a:tab pos="6172200" algn="l"/>
                <a:tab pos="6583363" algn="l"/>
                <a:tab pos="6994525" algn="l"/>
                <a:tab pos="7407275" algn="l"/>
                <a:tab pos="7818438" algn="l"/>
                <a:tab pos="822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61038" algn="l"/>
                <a:tab pos="6172200" algn="l"/>
                <a:tab pos="6583363" algn="l"/>
                <a:tab pos="6994525" algn="l"/>
                <a:tab pos="7407275" algn="l"/>
                <a:tab pos="7818438" algn="l"/>
                <a:tab pos="822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61038" algn="l"/>
                <a:tab pos="6172200" algn="l"/>
                <a:tab pos="6583363" algn="l"/>
                <a:tab pos="6994525" algn="l"/>
                <a:tab pos="7407275" algn="l"/>
                <a:tab pos="7818438" algn="l"/>
                <a:tab pos="822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61038" algn="l"/>
                <a:tab pos="6172200" algn="l"/>
                <a:tab pos="6583363" algn="l"/>
                <a:tab pos="6994525" algn="l"/>
                <a:tab pos="7407275" algn="l"/>
                <a:tab pos="7818438" algn="l"/>
                <a:tab pos="822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61038" algn="l"/>
                <a:tab pos="6172200" algn="l"/>
                <a:tab pos="6583363" algn="l"/>
                <a:tab pos="6994525" algn="l"/>
                <a:tab pos="7407275" algn="l"/>
                <a:tab pos="7818438" algn="l"/>
                <a:tab pos="822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61038" algn="l"/>
                <a:tab pos="6172200" algn="l"/>
                <a:tab pos="6583363" algn="l"/>
                <a:tab pos="6994525" algn="l"/>
                <a:tab pos="7407275" algn="l"/>
                <a:tab pos="7818438" algn="l"/>
                <a:tab pos="822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fld id="{40CC6877-1649-4E2C-BB50-A8AC13AC7F92}" type="slidenum">
              <a:rPr lang="de-DE" altLang="de-DE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19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63829A3-72ED-4FF8-8342-AB3AB36D6B3D}" type="slidenum">
              <a:rPr lang="de-DE" altLang="de-DE" sz="1300" smtClean="0"/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de-DE" altLang="de-DE" sz="130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77" tIns="41888" rIns="83777" bIns="41888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5FE32AD-ECC5-40DE-9BF2-D6F6446ACC73}" type="slidenum">
              <a:rPr lang="de-DE" altLang="de-DE" sz="1300" smtClean="0"/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de-DE" altLang="de-DE" sz="1300"/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77" tIns="41888" rIns="83777" bIns="41888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45F35B7-7CD6-49CF-B4E2-6FBF47D6833C}" type="slidenum">
              <a:rPr lang="de-DE" altLang="de-DE" sz="1300" smtClean="0"/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de-DE" altLang="de-DE" sz="130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77" tIns="41888" rIns="83777" bIns="41888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4BEB04A-C8A1-4911-99F3-2727B448E4F8}" type="slidenum">
              <a:rPr lang="de-DE" altLang="de-DE" sz="1300" smtClean="0"/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de-DE" altLang="de-DE" sz="1300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77" tIns="41888" rIns="83777" bIns="41888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A885625-FAB3-486B-A80E-130AA3A88B8E}" type="slidenum">
              <a:rPr lang="de-DE" altLang="de-DE" sz="1300" smtClean="0"/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de-DE" altLang="de-DE" sz="1300"/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77" tIns="41888" rIns="83777" bIns="41888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11A5AEB-C785-431B-A65F-9C60C5E6C80A}" type="slidenum">
              <a:rPr lang="de-DE" altLang="de-DE" sz="1300" smtClean="0"/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de-DE" altLang="de-DE" sz="1300"/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77" tIns="41888" rIns="83777" bIns="41888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5EF1DBA-DEAD-4126-9FB4-66EE20CFC89C}" type="slidenum">
              <a:rPr lang="de-DE" altLang="de-DE" sz="1300" smtClean="0"/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de-DE" altLang="de-DE" sz="1300"/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77" tIns="41888" rIns="83777" bIns="41888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5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8196" name="Foliennummernplatzhalt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61038" algn="l"/>
                <a:tab pos="6172200" algn="l"/>
                <a:tab pos="6583363" algn="l"/>
                <a:tab pos="6994525" algn="l"/>
                <a:tab pos="7407275" algn="l"/>
                <a:tab pos="7818438" algn="l"/>
                <a:tab pos="822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61038" algn="l"/>
                <a:tab pos="6172200" algn="l"/>
                <a:tab pos="6583363" algn="l"/>
                <a:tab pos="6994525" algn="l"/>
                <a:tab pos="7407275" algn="l"/>
                <a:tab pos="7818438" algn="l"/>
                <a:tab pos="822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61038" algn="l"/>
                <a:tab pos="6172200" algn="l"/>
                <a:tab pos="6583363" algn="l"/>
                <a:tab pos="6994525" algn="l"/>
                <a:tab pos="7407275" algn="l"/>
                <a:tab pos="7818438" algn="l"/>
                <a:tab pos="822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61038" algn="l"/>
                <a:tab pos="6172200" algn="l"/>
                <a:tab pos="6583363" algn="l"/>
                <a:tab pos="6994525" algn="l"/>
                <a:tab pos="7407275" algn="l"/>
                <a:tab pos="7818438" algn="l"/>
                <a:tab pos="822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61038" algn="l"/>
                <a:tab pos="6172200" algn="l"/>
                <a:tab pos="6583363" algn="l"/>
                <a:tab pos="6994525" algn="l"/>
                <a:tab pos="7407275" algn="l"/>
                <a:tab pos="7818438" algn="l"/>
                <a:tab pos="822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61038" algn="l"/>
                <a:tab pos="6172200" algn="l"/>
                <a:tab pos="6583363" algn="l"/>
                <a:tab pos="6994525" algn="l"/>
                <a:tab pos="7407275" algn="l"/>
                <a:tab pos="7818438" algn="l"/>
                <a:tab pos="822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61038" algn="l"/>
                <a:tab pos="6172200" algn="l"/>
                <a:tab pos="6583363" algn="l"/>
                <a:tab pos="6994525" algn="l"/>
                <a:tab pos="7407275" algn="l"/>
                <a:tab pos="7818438" algn="l"/>
                <a:tab pos="822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61038" algn="l"/>
                <a:tab pos="6172200" algn="l"/>
                <a:tab pos="6583363" algn="l"/>
                <a:tab pos="6994525" algn="l"/>
                <a:tab pos="7407275" algn="l"/>
                <a:tab pos="7818438" algn="l"/>
                <a:tab pos="822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61038" algn="l"/>
                <a:tab pos="6172200" algn="l"/>
                <a:tab pos="6583363" algn="l"/>
                <a:tab pos="6994525" algn="l"/>
                <a:tab pos="7407275" algn="l"/>
                <a:tab pos="7818438" algn="l"/>
                <a:tab pos="822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fld id="{325E3ECF-E524-4DA7-82AB-553EF57A0EC7}" type="slidenum">
              <a:rPr lang="de-DE" altLang="de-DE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3461E5D-DAE4-47BB-B240-79696DD02280}" type="slidenum">
              <a:rPr lang="de-DE" altLang="de-DE" sz="1300" smtClean="0"/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de-DE" altLang="de-DE" sz="1300"/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77" tIns="41888" rIns="83777" bIns="41888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B0AB038-51D5-434F-8CFD-461C81A2E085}" type="slidenum">
              <a:rPr lang="de-DE" altLang="de-DE" sz="1300" smtClean="0"/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de-DE" altLang="de-DE" sz="130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77" tIns="41888" rIns="83777" bIns="41888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5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8196" name="Foliennummernplatzhalt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61038" algn="l"/>
                <a:tab pos="6172200" algn="l"/>
                <a:tab pos="6583363" algn="l"/>
                <a:tab pos="6994525" algn="l"/>
                <a:tab pos="7407275" algn="l"/>
                <a:tab pos="7818438" algn="l"/>
                <a:tab pos="822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61038" algn="l"/>
                <a:tab pos="6172200" algn="l"/>
                <a:tab pos="6583363" algn="l"/>
                <a:tab pos="6994525" algn="l"/>
                <a:tab pos="7407275" algn="l"/>
                <a:tab pos="7818438" algn="l"/>
                <a:tab pos="822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61038" algn="l"/>
                <a:tab pos="6172200" algn="l"/>
                <a:tab pos="6583363" algn="l"/>
                <a:tab pos="6994525" algn="l"/>
                <a:tab pos="7407275" algn="l"/>
                <a:tab pos="7818438" algn="l"/>
                <a:tab pos="822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61038" algn="l"/>
                <a:tab pos="6172200" algn="l"/>
                <a:tab pos="6583363" algn="l"/>
                <a:tab pos="6994525" algn="l"/>
                <a:tab pos="7407275" algn="l"/>
                <a:tab pos="7818438" algn="l"/>
                <a:tab pos="822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61038" algn="l"/>
                <a:tab pos="6172200" algn="l"/>
                <a:tab pos="6583363" algn="l"/>
                <a:tab pos="6994525" algn="l"/>
                <a:tab pos="7407275" algn="l"/>
                <a:tab pos="7818438" algn="l"/>
                <a:tab pos="822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61038" algn="l"/>
                <a:tab pos="6172200" algn="l"/>
                <a:tab pos="6583363" algn="l"/>
                <a:tab pos="6994525" algn="l"/>
                <a:tab pos="7407275" algn="l"/>
                <a:tab pos="7818438" algn="l"/>
                <a:tab pos="822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61038" algn="l"/>
                <a:tab pos="6172200" algn="l"/>
                <a:tab pos="6583363" algn="l"/>
                <a:tab pos="6994525" algn="l"/>
                <a:tab pos="7407275" algn="l"/>
                <a:tab pos="7818438" algn="l"/>
                <a:tab pos="822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61038" algn="l"/>
                <a:tab pos="6172200" algn="l"/>
                <a:tab pos="6583363" algn="l"/>
                <a:tab pos="6994525" algn="l"/>
                <a:tab pos="7407275" algn="l"/>
                <a:tab pos="7818438" algn="l"/>
                <a:tab pos="822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61038" algn="l"/>
                <a:tab pos="6172200" algn="l"/>
                <a:tab pos="6583363" algn="l"/>
                <a:tab pos="6994525" algn="l"/>
                <a:tab pos="7407275" algn="l"/>
                <a:tab pos="7818438" algn="l"/>
                <a:tab pos="822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fld id="{325E3ECF-E524-4DA7-82AB-553EF57A0EC7}" type="slidenum">
              <a:rPr lang="de-DE" altLang="de-DE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460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5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8196" name="Foliennummernplatzhalt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61038" algn="l"/>
                <a:tab pos="6172200" algn="l"/>
                <a:tab pos="6583363" algn="l"/>
                <a:tab pos="6994525" algn="l"/>
                <a:tab pos="7407275" algn="l"/>
                <a:tab pos="7818438" algn="l"/>
                <a:tab pos="822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61038" algn="l"/>
                <a:tab pos="6172200" algn="l"/>
                <a:tab pos="6583363" algn="l"/>
                <a:tab pos="6994525" algn="l"/>
                <a:tab pos="7407275" algn="l"/>
                <a:tab pos="7818438" algn="l"/>
                <a:tab pos="822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61038" algn="l"/>
                <a:tab pos="6172200" algn="l"/>
                <a:tab pos="6583363" algn="l"/>
                <a:tab pos="6994525" algn="l"/>
                <a:tab pos="7407275" algn="l"/>
                <a:tab pos="7818438" algn="l"/>
                <a:tab pos="822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61038" algn="l"/>
                <a:tab pos="6172200" algn="l"/>
                <a:tab pos="6583363" algn="l"/>
                <a:tab pos="6994525" algn="l"/>
                <a:tab pos="7407275" algn="l"/>
                <a:tab pos="7818438" algn="l"/>
                <a:tab pos="822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61038" algn="l"/>
                <a:tab pos="6172200" algn="l"/>
                <a:tab pos="6583363" algn="l"/>
                <a:tab pos="6994525" algn="l"/>
                <a:tab pos="7407275" algn="l"/>
                <a:tab pos="7818438" algn="l"/>
                <a:tab pos="822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61038" algn="l"/>
                <a:tab pos="6172200" algn="l"/>
                <a:tab pos="6583363" algn="l"/>
                <a:tab pos="6994525" algn="l"/>
                <a:tab pos="7407275" algn="l"/>
                <a:tab pos="7818438" algn="l"/>
                <a:tab pos="822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61038" algn="l"/>
                <a:tab pos="6172200" algn="l"/>
                <a:tab pos="6583363" algn="l"/>
                <a:tab pos="6994525" algn="l"/>
                <a:tab pos="7407275" algn="l"/>
                <a:tab pos="7818438" algn="l"/>
                <a:tab pos="822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61038" algn="l"/>
                <a:tab pos="6172200" algn="l"/>
                <a:tab pos="6583363" algn="l"/>
                <a:tab pos="6994525" algn="l"/>
                <a:tab pos="7407275" algn="l"/>
                <a:tab pos="7818438" algn="l"/>
                <a:tab pos="822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61038" algn="l"/>
                <a:tab pos="6172200" algn="l"/>
                <a:tab pos="6583363" algn="l"/>
                <a:tab pos="6994525" algn="l"/>
                <a:tab pos="7407275" algn="l"/>
                <a:tab pos="7818438" algn="l"/>
                <a:tab pos="822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fld id="{325E3ECF-E524-4DA7-82AB-553EF57A0EC7}" type="slidenum">
              <a:rPr lang="de-DE" altLang="de-DE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063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5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8196" name="Foliennummernplatzhalt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61038" algn="l"/>
                <a:tab pos="6172200" algn="l"/>
                <a:tab pos="6583363" algn="l"/>
                <a:tab pos="6994525" algn="l"/>
                <a:tab pos="7407275" algn="l"/>
                <a:tab pos="7818438" algn="l"/>
                <a:tab pos="822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61038" algn="l"/>
                <a:tab pos="6172200" algn="l"/>
                <a:tab pos="6583363" algn="l"/>
                <a:tab pos="6994525" algn="l"/>
                <a:tab pos="7407275" algn="l"/>
                <a:tab pos="7818438" algn="l"/>
                <a:tab pos="822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61038" algn="l"/>
                <a:tab pos="6172200" algn="l"/>
                <a:tab pos="6583363" algn="l"/>
                <a:tab pos="6994525" algn="l"/>
                <a:tab pos="7407275" algn="l"/>
                <a:tab pos="7818438" algn="l"/>
                <a:tab pos="822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61038" algn="l"/>
                <a:tab pos="6172200" algn="l"/>
                <a:tab pos="6583363" algn="l"/>
                <a:tab pos="6994525" algn="l"/>
                <a:tab pos="7407275" algn="l"/>
                <a:tab pos="7818438" algn="l"/>
                <a:tab pos="822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61038" algn="l"/>
                <a:tab pos="6172200" algn="l"/>
                <a:tab pos="6583363" algn="l"/>
                <a:tab pos="6994525" algn="l"/>
                <a:tab pos="7407275" algn="l"/>
                <a:tab pos="7818438" algn="l"/>
                <a:tab pos="822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61038" algn="l"/>
                <a:tab pos="6172200" algn="l"/>
                <a:tab pos="6583363" algn="l"/>
                <a:tab pos="6994525" algn="l"/>
                <a:tab pos="7407275" algn="l"/>
                <a:tab pos="7818438" algn="l"/>
                <a:tab pos="822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61038" algn="l"/>
                <a:tab pos="6172200" algn="l"/>
                <a:tab pos="6583363" algn="l"/>
                <a:tab pos="6994525" algn="l"/>
                <a:tab pos="7407275" algn="l"/>
                <a:tab pos="7818438" algn="l"/>
                <a:tab pos="822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61038" algn="l"/>
                <a:tab pos="6172200" algn="l"/>
                <a:tab pos="6583363" algn="l"/>
                <a:tab pos="6994525" algn="l"/>
                <a:tab pos="7407275" algn="l"/>
                <a:tab pos="7818438" algn="l"/>
                <a:tab pos="822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61038" algn="l"/>
                <a:tab pos="6172200" algn="l"/>
                <a:tab pos="6583363" algn="l"/>
                <a:tab pos="6994525" algn="l"/>
                <a:tab pos="7407275" algn="l"/>
                <a:tab pos="7818438" algn="l"/>
                <a:tab pos="822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fld id="{325E3ECF-E524-4DA7-82AB-553EF57A0EC7}" type="slidenum">
              <a:rPr lang="de-DE" altLang="de-DE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789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5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8196" name="Foliennummernplatzhalt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61038" algn="l"/>
                <a:tab pos="6172200" algn="l"/>
                <a:tab pos="6583363" algn="l"/>
                <a:tab pos="6994525" algn="l"/>
                <a:tab pos="7407275" algn="l"/>
                <a:tab pos="7818438" algn="l"/>
                <a:tab pos="822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61038" algn="l"/>
                <a:tab pos="6172200" algn="l"/>
                <a:tab pos="6583363" algn="l"/>
                <a:tab pos="6994525" algn="l"/>
                <a:tab pos="7407275" algn="l"/>
                <a:tab pos="7818438" algn="l"/>
                <a:tab pos="822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61038" algn="l"/>
                <a:tab pos="6172200" algn="l"/>
                <a:tab pos="6583363" algn="l"/>
                <a:tab pos="6994525" algn="l"/>
                <a:tab pos="7407275" algn="l"/>
                <a:tab pos="7818438" algn="l"/>
                <a:tab pos="822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61038" algn="l"/>
                <a:tab pos="6172200" algn="l"/>
                <a:tab pos="6583363" algn="l"/>
                <a:tab pos="6994525" algn="l"/>
                <a:tab pos="7407275" algn="l"/>
                <a:tab pos="7818438" algn="l"/>
                <a:tab pos="822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61038" algn="l"/>
                <a:tab pos="6172200" algn="l"/>
                <a:tab pos="6583363" algn="l"/>
                <a:tab pos="6994525" algn="l"/>
                <a:tab pos="7407275" algn="l"/>
                <a:tab pos="7818438" algn="l"/>
                <a:tab pos="822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61038" algn="l"/>
                <a:tab pos="6172200" algn="l"/>
                <a:tab pos="6583363" algn="l"/>
                <a:tab pos="6994525" algn="l"/>
                <a:tab pos="7407275" algn="l"/>
                <a:tab pos="7818438" algn="l"/>
                <a:tab pos="822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61038" algn="l"/>
                <a:tab pos="6172200" algn="l"/>
                <a:tab pos="6583363" algn="l"/>
                <a:tab pos="6994525" algn="l"/>
                <a:tab pos="7407275" algn="l"/>
                <a:tab pos="7818438" algn="l"/>
                <a:tab pos="822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61038" algn="l"/>
                <a:tab pos="6172200" algn="l"/>
                <a:tab pos="6583363" algn="l"/>
                <a:tab pos="6994525" algn="l"/>
                <a:tab pos="7407275" algn="l"/>
                <a:tab pos="7818438" algn="l"/>
                <a:tab pos="822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61038" algn="l"/>
                <a:tab pos="6172200" algn="l"/>
                <a:tab pos="6583363" algn="l"/>
                <a:tab pos="6994525" algn="l"/>
                <a:tab pos="7407275" algn="l"/>
                <a:tab pos="7818438" algn="l"/>
                <a:tab pos="822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fld id="{325E3ECF-E524-4DA7-82AB-553EF57A0EC7}" type="slidenum">
              <a:rPr lang="de-DE" altLang="de-DE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522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5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8196" name="Foliennummernplatzhalt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61038" algn="l"/>
                <a:tab pos="6172200" algn="l"/>
                <a:tab pos="6583363" algn="l"/>
                <a:tab pos="6994525" algn="l"/>
                <a:tab pos="7407275" algn="l"/>
                <a:tab pos="7818438" algn="l"/>
                <a:tab pos="822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61038" algn="l"/>
                <a:tab pos="6172200" algn="l"/>
                <a:tab pos="6583363" algn="l"/>
                <a:tab pos="6994525" algn="l"/>
                <a:tab pos="7407275" algn="l"/>
                <a:tab pos="7818438" algn="l"/>
                <a:tab pos="822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61038" algn="l"/>
                <a:tab pos="6172200" algn="l"/>
                <a:tab pos="6583363" algn="l"/>
                <a:tab pos="6994525" algn="l"/>
                <a:tab pos="7407275" algn="l"/>
                <a:tab pos="7818438" algn="l"/>
                <a:tab pos="822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61038" algn="l"/>
                <a:tab pos="6172200" algn="l"/>
                <a:tab pos="6583363" algn="l"/>
                <a:tab pos="6994525" algn="l"/>
                <a:tab pos="7407275" algn="l"/>
                <a:tab pos="7818438" algn="l"/>
                <a:tab pos="822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61038" algn="l"/>
                <a:tab pos="6172200" algn="l"/>
                <a:tab pos="6583363" algn="l"/>
                <a:tab pos="6994525" algn="l"/>
                <a:tab pos="7407275" algn="l"/>
                <a:tab pos="7818438" algn="l"/>
                <a:tab pos="822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61038" algn="l"/>
                <a:tab pos="6172200" algn="l"/>
                <a:tab pos="6583363" algn="l"/>
                <a:tab pos="6994525" algn="l"/>
                <a:tab pos="7407275" algn="l"/>
                <a:tab pos="7818438" algn="l"/>
                <a:tab pos="822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61038" algn="l"/>
                <a:tab pos="6172200" algn="l"/>
                <a:tab pos="6583363" algn="l"/>
                <a:tab pos="6994525" algn="l"/>
                <a:tab pos="7407275" algn="l"/>
                <a:tab pos="7818438" algn="l"/>
                <a:tab pos="822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61038" algn="l"/>
                <a:tab pos="6172200" algn="l"/>
                <a:tab pos="6583363" algn="l"/>
                <a:tab pos="6994525" algn="l"/>
                <a:tab pos="7407275" algn="l"/>
                <a:tab pos="7818438" algn="l"/>
                <a:tab pos="822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61038" algn="l"/>
                <a:tab pos="6172200" algn="l"/>
                <a:tab pos="6583363" algn="l"/>
                <a:tab pos="6994525" algn="l"/>
                <a:tab pos="7407275" algn="l"/>
                <a:tab pos="7818438" algn="l"/>
                <a:tab pos="822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fld id="{325E3ECF-E524-4DA7-82AB-553EF57A0EC7}" type="slidenum">
              <a:rPr lang="de-DE" altLang="de-DE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14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176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766A499-D40A-4AA9-B4C0-4C5AAC78AD84}" type="slidenum">
              <a:rPr lang="de-DE" altLang="de-DE" sz="1300" smtClean="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de-DE" altLang="de-DE" sz="1300"/>
          </a:p>
        </p:txBody>
      </p:sp>
      <p:sp>
        <p:nvSpPr>
          <p:cNvPr id="10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77" tIns="41888" rIns="83777" bIns="41888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19150" algn="l"/>
                <a:tab pos="1231900" algn="l"/>
                <a:tab pos="1643063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3213" algn="l"/>
                <a:tab pos="4524375" algn="l"/>
                <a:tab pos="4935538" algn="l"/>
                <a:tab pos="5346700" algn="l"/>
                <a:tab pos="5759450" algn="l"/>
                <a:tab pos="6169025" algn="l"/>
                <a:tab pos="6583363" algn="l"/>
                <a:tab pos="6992938" algn="l"/>
                <a:tab pos="7405688" algn="l"/>
                <a:tab pos="7816850" algn="l"/>
                <a:tab pos="8229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B112F8D-7AA0-4460-AA5D-AD8BB76A136A}" type="slidenum">
              <a:rPr lang="de-DE" altLang="de-DE" sz="1300" smtClean="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de-DE" altLang="de-DE" sz="1300"/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77" tIns="41888" rIns="83777" bIns="41888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32F0D-AF10-46AA-8019-AE82848023F5}" type="datetime1">
              <a:rPr lang="de-DE" altLang="de-DE"/>
              <a:pPr>
                <a:defRPr/>
              </a:pPr>
              <a:t>07.12.2016</a:t>
            </a:fld>
            <a:endParaRPr lang="de-DE" alt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27601-2D78-4A39-861E-8BED217F289E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71787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C6A38-31B8-4F8A-A7CE-3D79E011AFB7}" type="datetime1">
              <a:rPr lang="de-DE" altLang="de-DE"/>
              <a:pPr>
                <a:defRPr/>
              </a:pPr>
              <a:t>07.12.2016</a:t>
            </a:fld>
            <a:endParaRPr lang="de-DE" alt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626B2-C2E9-419E-950C-F13BADFF389D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56815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2500" y="301625"/>
            <a:ext cx="2265363" cy="645001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6862" cy="6450013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66E05-9283-4787-A014-8F1C57CD25EC}" type="datetime1">
              <a:rPr lang="de-DE" altLang="de-DE"/>
              <a:pPr>
                <a:defRPr/>
              </a:pPr>
              <a:t>07.12.2016</a:t>
            </a:fld>
            <a:endParaRPr lang="de-DE" alt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362A4-68A2-4720-97AD-274A8736331F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85131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59EC-D32C-44F8-B104-45D41D637C90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B612-365C-4682-A1E8-327ABA78C49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8443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59EC-D32C-44F8-B104-45D41D637C90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B612-365C-4682-A1E8-327ABA78C49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1639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59EC-D32C-44F8-B104-45D41D637C90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B612-365C-4682-A1E8-327ABA78C49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728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93738" y="2012950"/>
            <a:ext cx="4270375" cy="47958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6513" y="2012950"/>
            <a:ext cx="4270375" cy="47958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59EC-D32C-44F8-B104-45D41D637C90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B612-365C-4682-A1E8-327ABA78C49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3112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59EC-D32C-44F8-B104-45D41D637C90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B612-365C-4682-A1E8-327ABA78C49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41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59EC-D32C-44F8-B104-45D41D637C90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B612-365C-4682-A1E8-327ABA78C49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8598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59EC-D32C-44F8-B104-45D41D637C90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B612-365C-4682-A1E8-327ABA78C49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025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59EC-D32C-44F8-B104-45D41D637C90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B612-365C-4682-A1E8-327ABA78C49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270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393D4-35A0-4CC1-80F5-07FAC1AC5B26}" type="datetime1">
              <a:rPr lang="de-DE" altLang="de-DE"/>
              <a:pPr>
                <a:defRPr/>
              </a:pPr>
              <a:t>07.12.2016</a:t>
            </a:fld>
            <a:endParaRPr lang="de-DE" alt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96481-DCC3-4287-87FE-C6DB0B4108DE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744975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59EC-D32C-44F8-B104-45D41D637C90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B612-365C-4682-A1E8-327ABA78C49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4426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59EC-D32C-44F8-B104-45D41D637C90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B612-365C-4682-A1E8-327ABA78C49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2091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13600" y="403225"/>
            <a:ext cx="2173288" cy="640556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93738" y="403225"/>
            <a:ext cx="6367462" cy="6405563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59EC-D32C-44F8-B104-45D41D637C90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B612-365C-4682-A1E8-327ABA78C49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90821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D1452-96BC-429E-8976-F27F2306E912}" type="datetime1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C8DAB-5D3E-40E0-875D-C0C3CBA9D50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11092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D5A29-2A09-4052-BF13-F96542DA781E}" type="datetime1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43A53-4518-45C6-B420-1BE2E9EE6CE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3820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4D207-43B7-4CAF-B034-28B033385FAF}" type="datetime1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F27DA-1135-44EB-B506-6AA9BDABC7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15381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93738" y="2012950"/>
            <a:ext cx="4270375" cy="47958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6513" y="2012950"/>
            <a:ext cx="4270375" cy="47958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99848-A5BD-4841-9CF4-DB6FED9CC846}" type="datetime1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87E8C-70D8-4A3E-9C76-3255C47EF9F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39675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6BA8F-B7BC-4809-AFA3-341CBE21E21F}" type="datetime1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D55D3-9EAD-4B9A-BAC4-300793ABCE9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61566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58DFB-A358-4677-9FA3-16F100AA5A12}" type="datetime1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AFCA9-78C5-41EA-A13F-65EB73492EF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01391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FFA8D-4CF6-44C4-9344-425F5E68B1BE}" type="datetime1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E9145-52D1-48F3-82A2-72AC5347091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3163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AC1B9-358D-4B72-95C2-5D62D3C3DE89}" type="datetime1">
              <a:rPr lang="de-DE" altLang="de-DE"/>
              <a:pPr>
                <a:defRPr/>
              </a:pPr>
              <a:t>07.12.2016</a:t>
            </a:fld>
            <a:endParaRPr lang="de-DE" alt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6A806-3703-4B75-BC80-B8162DD99BA3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875976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50236-2A90-4186-86FD-695FE8DAFC00}" type="datetime1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48142-F04B-4DFA-889B-387E174C981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40667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D493E-C9DC-425D-8443-3A977D9B378A}" type="datetime1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2E967-FE35-4CDF-BC96-AC581D77EF9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89390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85BBB-35CD-49DD-B2F5-2FB86CEAA214}" type="datetime1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BBAE6-45B8-4AE5-AAF6-AE5845400FD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7845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13600" y="403225"/>
            <a:ext cx="2173288" cy="640556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93738" y="403225"/>
            <a:ext cx="6367462" cy="6405563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808BC-2E23-4470-A982-667E8F7BABBB}" type="datetime1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7A91F-AB7E-4806-8612-E7C30CBB2D1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9020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98316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6113" cy="498316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810AA-27A3-4682-B28C-82168BF23BF8}" type="datetime1">
              <a:rPr lang="de-DE" altLang="de-DE"/>
              <a:pPr>
                <a:defRPr/>
              </a:pPr>
              <a:t>07.12.2016</a:t>
            </a:fld>
            <a:endParaRPr lang="de-DE" alt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75F42-2A3B-4ED9-93AD-6D8B4307472A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01192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1A721-EEDC-45D6-A754-6A3FEB096B98}" type="datetime1">
              <a:rPr lang="de-DE" altLang="de-DE"/>
              <a:pPr>
                <a:defRPr/>
              </a:pPr>
              <a:t>07.12.2016</a:t>
            </a:fld>
            <a:endParaRPr lang="de-DE" alt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6C93B-98F6-43ED-A511-7765F08B3565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88876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D36B9-3364-42BA-90C6-734591C3DE61}" type="datetime1">
              <a:rPr lang="de-DE" altLang="de-DE"/>
              <a:pPr>
                <a:defRPr/>
              </a:pPr>
              <a:t>07.12.2016</a:t>
            </a:fld>
            <a:endParaRPr lang="de-DE" alt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A2F67-59F8-462B-ADDE-AEDC539F71F8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89119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6508750"/>
            <a:ext cx="715962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8" y="6443663"/>
            <a:ext cx="40528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umsplatzhalter 1"/>
          <p:cNvSpPr>
            <a:spLocks noGrp="1"/>
          </p:cNvSpPr>
          <p:nvPr>
            <p:ph type="dt" idx="10"/>
          </p:nvPr>
        </p:nvSpPr>
        <p:spPr>
          <a:xfrm>
            <a:off x="3024188" y="7010400"/>
            <a:ext cx="2341562" cy="514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3A400-A616-4E2B-8FCB-B56FA3084287}" type="datetime1">
              <a:rPr lang="de-DE" altLang="de-DE"/>
              <a:pPr>
                <a:defRPr/>
              </a:pPr>
              <a:t>07.12.2016</a:t>
            </a:fld>
            <a:endParaRPr lang="de-DE" alt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DC5D9-F3A7-418D-A069-7510EFA2F090}" type="slidenum">
              <a:rPr lang="de-DE" altLang="de-DE"/>
              <a:pPr>
                <a:defRPr/>
              </a:pPr>
              <a:t>‹#›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38533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CB221-44FB-4ED0-AC9D-3374A3C132C4}" type="datetime1">
              <a:rPr lang="de-DE" altLang="de-DE"/>
              <a:pPr>
                <a:defRPr/>
              </a:pPr>
              <a:t>07.12.2016</a:t>
            </a:fld>
            <a:endParaRPr lang="de-DE" alt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CF849-C813-4105-9A47-A59644C1A1F4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74026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8D6E5-EC7C-4452-9F74-436B6939E6A5}" type="datetime1">
              <a:rPr lang="de-DE" altLang="de-DE"/>
              <a:pPr>
                <a:defRPr/>
              </a:pPr>
              <a:t>07.12.2016</a:t>
            </a:fld>
            <a:endParaRPr lang="de-DE" alt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D61B4-687A-4F1C-B234-A3091B4213D1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90374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4625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das Format des Titeltextes zu bearbeiten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4625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die Formate des Gliederungstextes zu bearbeiten</a:t>
            </a:r>
          </a:p>
          <a:p>
            <a:pPr lvl="1"/>
            <a:r>
              <a:rPr lang="en-GB" altLang="de-DE"/>
              <a:t>Zweite Gliederungsebene</a:t>
            </a:r>
          </a:p>
          <a:p>
            <a:pPr lvl="2"/>
            <a:r>
              <a:rPr lang="en-GB" altLang="de-DE"/>
              <a:t>Dritte Gliederungsebene</a:t>
            </a:r>
          </a:p>
          <a:p>
            <a:pPr lvl="3"/>
            <a:r>
              <a:rPr lang="en-GB" altLang="de-DE"/>
              <a:t>Vierte Gliederungsebene</a:t>
            </a:r>
          </a:p>
          <a:p>
            <a:pPr lvl="4"/>
            <a:r>
              <a:rPr lang="en-GB" altLang="de-DE"/>
              <a:t>Fünfte Gliederungsebene</a:t>
            </a:r>
          </a:p>
          <a:p>
            <a:pPr lvl="4"/>
            <a:r>
              <a:rPr lang="en-GB" altLang="de-DE"/>
              <a:t>Sechste Gliederungsebene</a:t>
            </a:r>
          </a:p>
          <a:p>
            <a:pPr lvl="4"/>
            <a:r>
              <a:rPr lang="en-GB" altLang="de-DE"/>
              <a:t>Siebente Gliederungsebene</a:t>
            </a:r>
          </a:p>
          <a:p>
            <a:pPr lvl="4"/>
            <a:r>
              <a:rPr lang="en-GB" altLang="de-DE"/>
              <a:t>Achte Gliederungsebene</a:t>
            </a:r>
          </a:p>
          <a:p>
            <a:pPr lvl="4"/>
            <a:r>
              <a:rPr lang="en-GB" altLang="de-DE"/>
              <a:t>Neunte Gliederungsebene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1562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5ADC5A7-C9C7-491F-8502-D14483926E59}" type="datetime1">
              <a:rPr lang="de-DE" altLang="de-DE"/>
              <a:pPr>
                <a:defRPr/>
              </a:pPr>
              <a:t>07.12.2016</a:t>
            </a:fld>
            <a:endParaRPr lang="de-DE" altLang="de-D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9288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1562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6FB4BD-8854-405C-9170-46F6AA49B077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809" r:id="rId7"/>
    <p:sldLayoutId id="2147483794" r:id="rId8"/>
    <p:sldLayoutId id="2147483795" r:id="rId9"/>
    <p:sldLayoutId id="2147483796" r:id="rId10"/>
    <p:sldLayoutId id="2147483797" r:id="rId11"/>
  </p:sldLayoutIdLst>
  <p:hf sldNum="0" hdr="0" ftr="0" dt="0"/>
  <p:txStyles>
    <p:titleStyle>
      <a:lvl1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2pPr>
      <a:lvl3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3pPr>
      <a:lvl4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4pPr>
      <a:lvl5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3150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2012950"/>
            <a:ext cx="8693150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93738" y="7007225"/>
            <a:ext cx="22669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359EC-D32C-44F8-B104-45D41D637C90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38513" y="7007225"/>
            <a:ext cx="340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119938" y="7007225"/>
            <a:ext cx="22669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7B612-365C-4682-A1E8-327ABA78C49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39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693738" y="403225"/>
            <a:ext cx="869315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93738" y="2012950"/>
            <a:ext cx="8693150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Formatvorlagen des Textmasters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93738" y="7007225"/>
            <a:ext cx="22669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1819E0-F22A-493A-BE42-655640B480A2}" type="datetime1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38513" y="7007225"/>
            <a:ext cx="340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119938" y="7007225"/>
            <a:ext cx="22669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13CE794-0D2C-4287-B8CD-9AD9C6F4F98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mub.bund.de/themen/forschung-foerderung/foerderprogramme/umweltinnovationsprogramm-ausland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feld 1"/>
          <p:cNvSpPr txBox="1">
            <a:spLocks noChangeArrowheads="1"/>
          </p:cNvSpPr>
          <p:nvPr/>
        </p:nvSpPr>
        <p:spPr bwMode="auto">
          <a:xfrm>
            <a:off x="5184775" y="7092950"/>
            <a:ext cx="187166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5123" name="Rechteck 4"/>
          <p:cNvSpPr>
            <a:spLocks noChangeArrowheads="1"/>
          </p:cNvSpPr>
          <p:nvPr/>
        </p:nvSpPr>
        <p:spPr bwMode="auto">
          <a:xfrm>
            <a:off x="150991" y="2124075"/>
            <a:ext cx="9621480" cy="55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de-DE" sz="3200" spc="-100" dirty="0" err="1">
                <a:solidFill>
                  <a:schemeClr val="tx2"/>
                </a:solidFill>
              </a:rPr>
              <a:t>Програма</a:t>
            </a:r>
            <a:r>
              <a:rPr lang="ru-RU" altLang="de-DE" sz="3200" spc="-100" dirty="0">
                <a:solidFill>
                  <a:schemeClr val="tx2"/>
                </a:solidFill>
              </a:rPr>
              <a:t> за </a:t>
            </a:r>
            <a:r>
              <a:rPr lang="ru-RU" altLang="de-DE" sz="3200" spc="-100" dirty="0" err="1">
                <a:solidFill>
                  <a:schemeClr val="tx2"/>
                </a:solidFill>
              </a:rPr>
              <a:t>иновации</a:t>
            </a:r>
            <a:r>
              <a:rPr lang="ru-RU" altLang="de-DE" sz="3200" spc="-100" dirty="0">
                <a:solidFill>
                  <a:schemeClr val="tx2"/>
                </a:solidFill>
              </a:rPr>
              <a:t> в </a:t>
            </a:r>
            <a:r>
              <a:rPr lang="ru-RU" altLang="de-DE" sz="3200" spc="-100" dirty="0" err="1">
                <a:solidFill>
                  <a:schemeClr val="tx2"/>
                </a:solidFill>
              </a:rPr>
              <a:t>околната</a:t>
            </a:r>
            <a:r>
              <a:rPr lang="ru-RU" altLang="de-DE" sz="3200" spc="-100" dirty="0">
                <a:solidFill>
                  <a:schemeClr val="tx2"/>
                </a:solidFill>
              </a:rPr>
              <a:t> среда (в чужбина)</a:t>
            </a:r>
            <a:endParaRPr lang="de-DE" altLang="de-DE" sz="3600" spc="-100" dirty="0"/>
          </a:p>
        </p:txBody>
      </p:sp>
      <p:sp>
        <p:nvSpPr>
          <p:cNvPr id="5124" name="Rechteck 7"/>
          <p:cNvSpPr>
            <a:spLocks noChangeArrowheads="1"/>
          </p:cNvSpPr>
          <p:nvPr/>
        </p:nvSpPr>
        <p:spPr bwMode="auto">
          <a:xfrm>
            <a:off x="577850" y="3217863"/>
            <a:ext cx="8062862" cy="310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на </a:t>
            </a:r>
            <a:r>
              <a:rPr lang="ru-RU" sz="2000" dirty="0" err="1">
                <a:solidFill>
                  <a:schemeClr val="tx1"/>
                </a:solidFill>
              </a:rPr>
              <a:t>Федералното</a:t>
            </a:r>
            <a:r>
              <a:rPr lang="ru-RU" sz="2000" dirty="0">
                <a:solidFill>
                  <a:schemeClr val="tx1"/>
                </a:solidFill>
              </a:rPr>
              <a:t> министерство на </a:t>
            </a:r>
            <a:r>
              <a:rPr lang="ru-RU" sz="2000" dirty="0" err="1">
                <a:solidFill>
                  <a:schemeClr val="tx1"/>
                </a:solidFill>
              </a:rPr>
              <a:t>околната</a:t>
            </a:r>
            <a:r>
              <a:rPr lang="ru-RU" sz="2000" dirty="0">
                <a:solidFill>
                  <a:schemeClr val="tx1"/>
                </a:solidFill>
              </a:rPr>
              <a:t> среда, </a:t>
            </a:r>
            <a:r>
              <a:rPr lang="ru-RU" sz="2000" dirty="0" err="1">
                <a:solidFill>
                  <a:schemeClr val="tx1"/>
                </a:solidFill>
              </a:rPr>
              <a:t>опазването</a:t>
            </a:r>
            <a:r>
              <a:rPr lang="ru-RU" sz="2000" dirty="0">
                <a:solidFill>
                  <a:schemeClr val="tx1"/>
                </a:solidFill>
              </a:rPr>
              <a:t> на </a:t>
            </a:r>
            <a:r>
              <a:rPr lang="ru-RU" sz="2000" dirty="0" err="1">
                <a:solidFill>
                  <a:schemeClr val="tx1"/>
                </a:solidFill>
              </a:rPr>
              <a:t>природата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строителството</a:t>
            </a:r>
            <a:r>
              <a:rPr lang="ru-RU" sz="2000" dirty="0">
                <a:solidFill>
                  <a:schemeClr val="tx1"/>
                </a:solidFill>
              </a:rPr>
              <a:t> и </a:t>
            </a:r>
            <a:r>
              <a:rPr lang="ru-RU" sz="2000" dirty="0" err="1">
                <a:solidFill>
                  <a:schemeClr val="tx1"/>
                </a:solidFill>
              </a:rPr>
              <a:t>ядрената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безопасност</a:t>
            </a:r>
            <a:r>
              <a:rPr lang="ru-RU" sz="2000" dirty="0">
                <a:solidFill>
                  <a:schemeClr val="tx1"/>
                </a:solidFill>
              </a:rPr>
              <a:t> на </a:t>
            </a:r>
          </a:p>
          <a:p>
            <a:pPr algn="ctr"/>
            <a:r>
              <a:rPr lang="ru-RU" sz="2000" dirty="0" err="1">
                <a:solidFill>
                  <a:schemeClr val="tx1"/>
                </a:solidFill>
              </a:rPr>
              <a:t>Федерална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Република</a:t>
            </a:r>
            <a:r>
              <a:rPr lang="ru-RU" sz="2000" dirty="0">
                <a:solidFill>
                  <a:schemeClr val="tx1"/>
                </a:solidFill>
              </a:rPr>
              <a:t> Германия </a:t>
            </a:r>
            <a:r>
              <a:rPr lang="de-DE" sz="2000" dirty="0">
                <a:solidFill>
                  <a:schemeClr val="tx1"/>
                </a:solidFill>
              </a:rPr>
              <a:t>(BMUB)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br>
              <a:rPr lang="de-DE" sz="2000" dirty="0">
                <a:solidFill>
                  <a:schemeClr val="tx1"/>
                </a:solidFill>
              </a:rPr>
            </a:br>
            <a:r>
              <a:rPr lang="bg-BG" sz="2000" dirty="0">
                <a:solidFill>
                  <a:schemeClr val="tx1"/>
                </a:solidFill>
              </a:rPr>
              <a:t>Презентация на Рамковото споразумение между Германия и България за съвместни екологични проекти в България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bg-BG" sz="2000" dirty="0" err="1">
                <a:solidFill>
                  <a:schemeClr val="tx1"/>
                </a:solidFill>
              </a:rPr>
              <a:t>Германо</a:t>
            </a:r>
            <a:r>
              <a:rPr lang="bg-BG" sz="2000" dirty="0">
                <a:solidFill>
                  <a:schemeClr val="tx1"/>
                </a:solidFill>
              </a:rPr>
              <a:t>-Българска индустриално-търговска камара</a:t>
            </a:r>
            <a:endParaRPr lang="de-DE" sz="2000" dirty="0">
              <a:solidFill>
                <a:schemeClr val="tx1"/>
              </a:solidFill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2000" dirty="0">
                <a:solidFill>
                  <a:schemeClr val="tx1"/>
                </a:solidFill>
              </a:rPr>
              <a:t>7 </a:t>
            </a:r>
            <a:r>
              <a:rPr lang="bg-BG" altLang="de-DE" sz="2000" dirty="0">
                <a:solidFill>
                  <a:schemeClr val="tx1"/>
                </a:solidFill>
              </a:rPr>
              <a:t>декември</a:t>
            </a:r>
            <a:r>
              <a:rPr lang="de-DE" altLang="de-DE" sz="2000" dirty="0">
                <a:solidFill>
                  <a:schemeClr val="tx1"/>
                </a:solidFill>
              </a:rPr>
              <a:t> 2016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de-DE" altLang="de-DE" sz="2000" dirty="0">
              <a:solidFill>
                <a:schemeClr val="tx1"/>
              </a:solidFill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bg-BG" altLang="de-DE" sz="2000" dirty="0">
                <a:solidFill>
                  <a:schemeClr val="tx1"/>
                </a:solidFill>
              </a:rPr>
              <a:t>Кнут </a:t>
            </a:r>
            <a:r>
              <a:rPr lang="bg-BG" altLang="de-DE" sz="2000" dirty="0" err="1">
                <a:solidFill>
                  <a:schemeClr val="tx1"/>
                </a:solidFill>
              </a:rPr>
              <a:t>Хьолер</a:t>
            </a:r>
            <a:r>
              <a:rPr lang="de-DE" altLang="de-DE" sz="2000" dirty="0">
                <a:solidFill>
                  <a:schemeClr val="tx1"/>
                </a:solidFill>
              </a:rPr>
              <a:t>, IWO e.V., </a:t>
            </a:r>
            <a:r>
              <a:rPr lang="bg-BG" altLang="de-DE" sz="2000" dirty="0">
                <a:solidFill>
                  <a:schemeClr val="tx1"/>
                </a:solidFill>
              </a:rPr>
              <a:t>Берлин</a:t>
            </a:r>
            <a:endParaRPr lang="de-DE" altLang="de-DE" sz="2000" dirty="0">
              <a:solidFill>
                <a:schemeClr val="tx1"/>
              </a:solidFill>
            </a:endParaRPr>
          </a:p>
        </p:txBody>
      </p:sp>
      <p:pic>
        <p:nvPicPr>
          <p:cNvPr id="5125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323850"/>
            <a:ext cx="40544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1625"/>
            <a:ext cx="9064625" cy="1255713"/>
          </a:xfrm>
        </p:spPr>
        <p:txBody>
          <a:bodyPr/>
          <a:lstStyle/>
          <a:p>
            <a:r>
              <a:rPr lang="bg-BG" altLang="de-DE" sz="3200" dirty="0">
                <a:ea typeface="ＭＳ Ｐゴシック" pitchFamily="34" charset="-128"/>
              </a:rPr>
              <a:t>Изплащане на субсидия</a:t>
            </a:r>
            <a:endParaRPr lang="de-DE" altLang="de-DE" sz="3200" dirty="0">
              <a:ea typeface="ＭＳ Ｐゴシック" pitchFamily="34" charset="-128"/>
            </a:endParaRPr>
          </a:p>
        </p:txBody>
      </p:sp>
      <p:sp>
        <p:nvSpPr>
          <p:cNvPr id="539651" name="Rectangle 3"/>
          <p:cNvSpPr>
            <a:spLocks noChangeArrowheads="1"/>
          </p:cNvSpPr>
          <p:nvPr/>
        </p:nvSpPr>
        <p:spPr bwMode="auto">
          <a:xfrm>
            <a:off x="6901350" y="3669984"/>
            <a:ext cx="1880214" cy="725353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39652" name="Rectangle 4"/>
          <p:cNvSpPr>
            <a:spLocks noChangeArrowheads="1"/>
          </p:cNvSpPr>
          <p:nvPr/>
        </p:nvSpPr>
        <p:spPr bwMode="auto">
          <a:xfrm>
            <a:off x="1437781" y="3669984"/>
            <a:ext cx="1192228" cy="725353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39653" name="Rectangle 5"/>
          <p:cNvSpPr>
            <a:spLocks noChangeArrowheads="1"/>
          </p:cNvSpPr>
          <p:nvPr/>
        </p:nvSpPr>
        <p:spPr bwMode="auto">
          <a:xfrm>
            <a:off x="4036225" y="5879816"/>
            <a:ext cx="3309496" cy="36994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9654" name="Rectangle 6"/>
          <p:cNvSpPr>
            <a:spLocks noChangeArrowheads="1"/>
          </p:cNvSpPr>
          <p:nvPr/>
        </p:nvSpPr>
        <p:spPr bwMode="auto">
          <a:xfrm>
            <a:off x="3965144" y="5807121"/>
            <a:ext cx="3307717" cy="369946"/>
          </a:xfrm>
          <a:prstGeom prst="rect">
            <a:avLst/>
          </a:prstGeom>
          <a:solidFill>
            <a:srgbClr val="793E11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39655" name="Rectangle 7"/>
          <p:cNvSpPr>
            <a:spLocks noChangeArrowheads="1"/>
          </p:cNvSpPr>
          <p:nvPr/>
        </p:nvSpPr>
        <p:spPr bwMode="auto">
          <a:xfrm>
            <a:off x="1319852" y="3637675"/>
            <a:ext cx="1250385" cy="726968"/>
          </a:xfrm>
          <a:prstGeom prst="rect">
            <a:avLst/>
          </a:prstGeom>
          <a:solidFill>
            <a:schemeClr val="tx2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39656" name="Rectangle 8"/>
          <p:cNvSpPr>
            <a:spLocks noChangeArrowheads="1"/>
          </p:cNvSpPr>
          <p:nvPr/>
        </p:nvSpPr>
        <p:spPr bwMode="auto">
          <a:xfrm>
            <a:off x="1523403" y="3721679"/>
            <a:ext cx="957550" cy="57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altLang="de-DE" sz="3663" b="1">
                <a:solidFill>
                  <a:srgbClr val="FFFFFF"/>
                </a:solidFill>
              </a:rPr>
              <a:t>KfW</a:t>
            </a:r>
            <a:endParaRPr lang="de-DE" altLang="de-DE" sz="3663">
              <a:solidFill>
                <a:schemeClr val="tx1"/>
              </a:solidFill>
            </a:endParaRPr>
          </a:p>
        </p:txBody>
      </p:sp>
      <p:sp>
        <p:nvSpPr>
          <p:cNvPr id="539657" name="Rectangle 9"/>
          <p:cNvSpPr>
            <a:spLocks noChangeArrowheads="1"/>
          </p:cNvSpPr>
          <p:nvPr/>
        </p:nvSpPr>
        <p:spPr bwMode="auto">
          <a:xfrm>
            <a:off x="6831884" y="3668369"/>
            <a:ext cx="1880836" cy="726968"/>
          </a:xfrm>
          <a:prstGeom prst="rect">
            <a:avLst/>
          </a:prstGeom>
          <a:solidFill>
            <a:srgbClr val="FF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39658" name="Rectangle 10"/>
          <p:cNvSpPr>
            <a:spLocks noChangeArrowheads="1"/>
          </p:cNvSpPr>
          <p:nvPr/>
        </p:nvSpPr>
        <p:spPr bwMode="auto">
          <a:xfrm>
            <a:off x="6901350" y="3771761"/>
            <a:ext cx="1811370" cy="68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 eaLnBrk="0" hangingPunct="0"/>
            <a:r>
              <a:rPr lang="bg-BG" altLang="de-DE" sz="2442" b="1" dirty="0"/>
              <a:t>Инвеститор</a:t>
            </a:r>
            <a:endParaRPr lang="de-DE" altLang="de-DE" sz="2442" b="1" dirty="0"/>
          </a:p>
          <a:p>
            <a:pPr algn="l" eaLnBrk="0" hangingPunct="0"/>
            <a:endParaRPr lang="de-DE" altLang="de-DE" sz="2035" dirty="0">
              <a:solidFill>
                <a:srgbClr val="76AAFE"/>
              </a:solidFill>
            </a:endParaRPr>
          </a:p>
        </p:txBody>
      </p:sp>
      <p:sp>
        <p:nvSpPr>
          <p:cNvPr id="539664" name="Rectangle 16"/>
          <p:cNvSpPr>
            <a:spLocks noChangeArrowheads="1"/>
          </p:cNvSpPr>
          <p:nvPr/>
        </p:nvSpPr>
        <p:spPr bwMode="auto">
          <a:xfrm>
            <a:off x="4362553" y="5807121"/>
            <a:ext cx="2567130" cy="3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 eaLnBrk="0" hangingPunct="0"/>
            <a:r>
              <a:rPr lang="bg-BG" altLang="de-DE" sz="2035" b="1" dirty="0"/>
              <a:t>Главен изпълнител</a:t>
            </a:r>
            <a:endParaRPr lang="de-DE" altLang="de-DE" sz="2035" dirty="0"/>
          </a:p>
        </p:txBody>
      </p:sp>
      <p:sp>
        <p:nvSpPr>
          <p:cNvPr id="539680" name="Rectangle 32"/>
          <p:cNvSpPr>
            <a:spLocks noChangeArrowheads="1"/>
          </p:cNvSpPr>
          <p:nvPr/>
        </p:nvSpPr>
        <p:spPr bwMode="auto">
          <a:xfrm>
            <a:off x="3726683" y="3815378"/>
            <a:ext cx="2081173" cy="476569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39681" name="Rectangle 33"/>
          <p:cNvSpPr>
            <a:spLocks noChangeArrowheads="1"/>
          </p:cNvSpPr>
          <p:nvPr/>
        </p:nvSpPr>
        <p:spPr bwMode="auto">
          <a:xfrm>
            <a:off x="3684680" y="3734604"/>
            <a:ext cx="2053710" cy="504031"/>
          </a:xfrm>
          <a:prstGeom prst="rect">
            <a:avLst/>
          </a:prstGeom>
          <a:solidFill>
            <a:srgbClr val="D86D02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39682" name="Rectangle 34"/>
          <p:cNvSpPr>
            <a:spLocks noChangeArrowheads="1"/>
          </p:cNvSpPr>
          <p:nvPr/>
        </p:nvSpPr>
        <p:spPr bwMode="auto">
          <a:xfrm>
            <a:off x="3793977" y="3762068"/>
            <a:ext cx="1879517" cy="37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 eaLnBrk="0" hangingPunct="0"/>
            <a:r>
              <a:rPr lang="bg-BG" altLang="de-DE" sz="2442" b="1" dirty="0">
                <a:solidFill>
                  <a:srgbClr val="FFFFFF"/>
                </a:solidFill>
              </a:rPr>
              <a:t>Консултант</a:t>
            </a:r>
            <a:endParaRPr lang="de-DE" altLang="de-DE" sz="2442" dirty="0">
              <a:solidFill>
                <a:schemeClr val="tx1"/>
              </a:solidFill>
            </a:endParaRPr>
          </a:p>
        </p:txBody>
      </p:sp>
      <p:sp>
        <p:nvSpPr>
          <p:cNvPr id="539693" name="Line 45"/>
          <p:cNvSpPr>
            <a:spLocks noChangeShapeType="1"/>
          </p:cNvSpPr>
          <p:nvPr/>
        </p:nvSpPr>
        <p:spPr bwMode="auto">
          <a:xfrm flipH="1" flipV="1">
            <a:off x="1756656" y="6120673"/>
            <a:ext cx="2144739" cy="969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539694" name="Line 46"/>
          <p:cNvSpPr>
            <a:spLocks noChangeShapeType="1"/>
          </p:cNvSpPr>
          <p:nvPr/>
        </p:nvSpPr>
        <p:spPr bwMode="auto">
          <a:xfrm flipV="1">
            <a:off x="1756656" y="4577170"/>
            <a:ext cx="0" cy="153148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539695" name="Text Box 47"/>
          <p:cNvSpPr txBox="1">
            <a:spLocks noChangeArrowheads="1"/>
          </p:cNvSpPr>
          <p:nvPr/>
        </p:nvSpPr>
        <p:spPr bwMode="auto">
          <a:xfrm>
            <a:off x="148993" y="5061724"/>
            <a:ext cx="1843818" cy="65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bg-BG" altLang="de-DE" sz="1832" b="1" dirty="0">
                <a:solidFill>
                  <a:schemeClr val="tx2"/>
                </a:solidFill>
              </a:rPr>
              <a:t>Изплащане на субсидията</a:t>
            </a:r>
            <a:endParaRPr lang="de-DE" altLang="de-DE" sz="1832" b="1" dirty="0">
              <a:solidFill>
                <a:schemeClr val="tx2"/>
              </a:solidFill>
            </a:endParaRPr>
          </a:p>
        </p:txBody>
      </p:sp>
      <p:sp>
        <p:nvSpPr>
          <p:cNvPr id="539696" name="Rectangle 48"/>
          <p:cNvSpPr>
            <a:spLocks noChangeArrowheads="1"/>
          </p:cNvSpPr>
          <p:nvPr/>
        </p:nvSpPr>
        <p:spPr bwMode="auto">
          <a:xfrm>
            <a:off x="2335989" y="5427295"/>
            <a:ext cx="2113014" cy="28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bg-BG" altLang="de-DE" sz="1832" b="1" dirty="0">
                <a:solidFill>
                  <a:srgbClr val="0E4701"/>
                </a:solidFill>
              </a:rPr>
              <a:t>Банкова гаранция</a:t>
            </a:r>
            <a:endParaRPr lang="de-DE" altLang="de-DE" sz="1832" dirty="0">
              <a:solidFill>
                <a:srgbClr val="0E4701"/>
              </a:solidFill>
            </a:endParaRPr>
          </a:p>
        </p:txBody>
      </p:sp>
      <p:sp>
        <p:nvSpPr>
          <p:cNvPr id="539697" name="Line 49"/>
          <p:cNvSpPr>
            <a:spLocks noChangeShapeType="1"/>
          </p:cNvSpPr>
          <p:nvPr/>
        </p:nvSpPr>
        <p:spPr bwMode="auto">
          <a:xfrm flipV="1">
            <a:off x="2255772" y="4534269"/>
            <a:ext cx="0" cy="1285926"/>
          </a:xfrm>
          <a:prstGeom prst="line">
            <a:avLst/>
          </a:prstGeom>
          <a:noFill/>
          <a:ln w="12700">
            <a:solidFill>
              <a:srgbClr val="0E470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539698" name="Line 50"/>
          <p:cNvSpPr>
            <a:spLocks noChangeShapeType="1"/>
          </p:cNvSpPr>
          <p:nvPr/>
        </p:nvSpPr>
        <p:spPr bwMode="auto">
          <a:xfrm>
            <a:off x="2255772" y="5820195"/>
            <a:ext cx="1645624" cy="0"/>
          </a:xfrm>
          <a:prstGeom prst="line">
            <a:avLst/>
          </a:prstGeom>
          <a:noFill/>
          <a:ln w="12700">
            <a:solidFill>
              <a:srgbClr val="0E470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539703" name="Line 55"/>
          <p:cNvSpPr>
            <a:spLocks noChangeShapeType="1"/>
          </p:cNvSpPr>
          <p:nvPr/>
        </p:nvSpPr>
        <p:spPr bwMode="auto">
          <a:xfrm>
            <a:off x="5373498" y="4395338"/>
            <a:ext cx="0" cy="1289157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539704" name="Text Box 56"/>
          <p:cNvSpPr txBox="1">
            <a:spLocks noChangeArrowheads="1"/>
          </p:cNvSpPr>
          <p:nvPr/>
        </p:nvSpPr>
        <p:spPr bwMode="auto">
          <a:xfrm>
            <a:off x="5366435" y="4577170"/>
            <a:ext cx="1730183" cy="93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bg-BG" altLang="de-DE" sz="1832" b="1" dirty="0">
                <a:solidFill>
                  <a:srgbClr val="800000"/>
                </a:solidFill>
              </a:rPr>
              <a:t>Проверка за коректно изпълнение</a:t>
            </a:r>
            <a:endParaRPr lang="de-DE" altLang="de-DE" sz="1832" b="1" dirty="0">
              <a:solidFill>
                <a:srgbClr val="800000"/>
              </a:solidFill>
            </a:endParaRPr>
          </a:p>
        </p:txBody>
      </p:sp>
      <p:grpSp>
        <p:nvGrpSpPr>
          <p:cNvPr id="46" name="Group 86"/>
          <p:cNvGrpSpPr>
            <a:grpSpLocks/>
          </p:cNvGrpSpPr>
          <p:nvPr/>
        </p:nvGrpSpPr>
        <p:grpSpPr bwMode="auto">
          <a:xfrm>
            <a:off x="613542" y="1676905"/>
            <a:ext cx="3568997" cy="1227574"/>
            <a:chOff x="3600" y="1062"/>
            <a:chExt cx="1968" cy="332"/>
          </a:xfrm>
        </p:grpSpPr>
        <p:sp>
          <p:nvSpPr>
            <p:cNvPr id="47" name="AutoShape 87"/>
            <p:cNvSpPr>
              <a:spLocks noChangeArrowheads="1"/>
            </p:cNvSpPr>
            <p:nvPr/>
          </p:nvSpPr>
          <p:spPr bwMode="auto">
            <a:xfrm>
              <a:off x="3635" y="1093"/>
              <a:ext cx="1933" cy="301"/>
            </a:xfrm>
            <a:prstGeom prst="roundRect">
              <a:avLst>
                <a:gd name="adj" fmla="val 31755"/>
              </a:avLst>
            </a:prstGeom>
            <a:solidFill>
              <a:srgbClr val="10101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Freeform 88"/>
            <p:cNvSpPr>
              <a:spLocks/>
            </p:cNvSpPr>
            <p:nvPr/>
          </p:nvSpPr>
          <p:spPr bwMode="auto">
            <a:xfrm>
              <a:off x="4603" y="1119"/>
              <a:ext cx="160" cy="29"/>
            </a:xfrm>
            <a:custGeom>
              <a:avLst/>
              <a:gdLst>
                <a:gd name="T0" fmla="*/ 0 w 262"/>
                <a:gd name="T1" fmla="*/ 0 h 107"/>
                <a:gd name="T2" fmla="*/ 142 w 262"/>
                <a:gd name="T3" fmla="*/ 107 h 107"/>
                <a:gd name="T4" fmla="*/ 262 w 262"/>
                <a:gd name="T5" fmla="*/ 0 h 107"/>
                <a:gd name="T6" fmla="*/ 262 w 262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2" h="107">
                  <a:moveTo>
                    <a:pt x="0" y="0"/>
                  </a:moveTo>
                  <a:lnTo>
                    <a:pt x="142" y="107"/>
                  </a:lnTo>
                  <a:lnTo>
                    <a:pt x="262" y="0"/>
                  </a:lnTo>
                  <a:lnTo>
                    <a:pt x="26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AutoShape 89"/>
            <p:cNvSpPr>
              <a:spLocks noChangeArrowheads="1"/>
            </p:cNvSpPr>
            <p:nvPr/>
          </p:nvSpPr>
          <p:spPr bwMode="auto">
            <a:xfrm>
              <a:off x="3600" y="1067"/>
              <a:ext cx="1935" cy="282"/>
            </a:xfrm>
            <a:prstGeom prst="roundRect">
              <a:avLst>
                <a:gd name="adj" fmla="val 35375"/>
              </a:avLst>
            </a:prstGeom>
            <a:solidFill>
              <a:srgbClr val="32B61C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Rectangle 90"/>
            <p:cNvSpPr>
              <a:spLocks noChangeArrowheads="1"/>
            </p:cNvSpPr>
            <p:nvPr/>
          </p:nvSpPr>
          <p:spPr bwMode="auto">
            <a:xfrm>
              <a:off x="3694" y="1062"/>
              <a:ext cx="1793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l" eaLnBrk="0" hangingPunct="0"/>
              <a:r>
                <a:rPr lang="bg-BG" altLang="de-DE" sz="2442" b="1" spc="-100" dirty="0"/>
                <a:t>Германско федерално министерство на околната среда</a:t>
              </a:r>
              <a:endParaRPr lang="de-DE" altLang="de-DE" sz="2442" spc="-100" dirty="0"/>
            </a:p>
          </p:txBody>
        </p:sp>
      </p:grpSp>
      <p:sp>
        <p:nvSpPr>
          <p:cNvPr id="51" name="Line 46"/>
          <p:cNvSpPr>
            <a:spLocks noChangeShapeType="1"/>
          </p:cNvSpPr>
          <p:nvPr/>
        </p:nvSpPr>
        <p:spPr bwMode="auto">
          <a:xfrm flipH="1" flipV="1">
            <a:off x="1756656" y="2913148"/>
            <a:ext cx="0" cy="55895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52" name="Text Box 47"/>
          <p:cNvSpPr txBox="1">
            <a:spLocks noChangeArrowheads="1"/>
          </p:cNvSpPr>
          <p:nvPr/>
        </p:nvSpPr>
        <p:spPr bwMode="auto">
          <a:xfrm>
            <a:off x="399776" y="2999917"/>
            <a:ext cx="1356880" cy="38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bg-BG" altLang="de-DE" sz="1832" b="1" dirty="0">
                <a:solidFill>
                  <a:schemeClr val="tx2"/>
                </a:solidFill>
              </a:rPr>
              <a:t>Субсидия</a:t>
            </a:r>
            <a:endParaRPr lang="de-DE" altLang="de-DE" sz="1832" b="1" dirty="0">
              <a:solidFill>
                <a:schemeClr val="tx2"/>
              </a:solidFill>
            </a:endParaRPr>
          </a:p>
        </p:txBody>
      </p:sp>
      <p:sp>
        <p:nvSpPr>
          <p:cNvPr id="53" name="Line 45"/>
          <p:cNvSpPr>
            <a:spLocks noChangeShapeType="1"/>
          </p:cNvSpPr>
          <p:nvPr/>
        </p:nvSpPr>
        <p:spPr bwMode="auto">
          <a:xfrm flipH="1" flipV="1">
            <a:off x="2331069" y="3201566"/>
            <a:ext cx="4941793" cy="2424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54" name="Line 46"/>
          <p:cNvSpPr>
            <a:spLocks noChangeShapeType="1"/>
          </p:cNvSpPr>
          <p:nvPr/>
        </p:nvSpPr>
        <p:spPr bwMode="auto">
          <a:xfrm flipV="1">
            <a:off x="7272861" y="3203990"/>
            <a:ext cx="0" cy="350204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55" name="Line 46"/>
          <p:cNvSpPr>
            <a:spLocks noChangeShapeType="1"/>
          </p:cNvSpPr>
          <p:nvPr/>
        </p:nvSpPr>
        <p:spPr bwMode="auto">
          <a:xfrm flipV="1">
            <a:off x="2331068" y="3223644"/>
            <a:ext cx="0" cy="350204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56" name="Text Box 47"/>
          <p:cNvSpPr txBox="1">
            <a:spLocks noChangeArrowheads="1"/>
          </p:cNvSpPr>
          <p:nvPr/>
        </p:nvSpPr>
        <p:spPr bwMode="auto">
          <a:xfrm>
            <a:off x="3976752" y="2811996"/>
            <a:ext cx="3480675" cy="38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bg-BG" altLang="de-DE" sz="1832" b="1" dirty="0">
                <a:solidFill>
                  <a:schemeClr val="tx2"/>
                </a:solidFill>
              </a:rPr>
              <a:t>Заявка за плащане</a:t>
            </a:r>
            <a:endParaRPr lang="de-DE" altLang="de-DE" sz="1832" b="1" dirty="0">
              <a:solidFill>
                <a:schemeClr val="tx2"/>
              </a:solidFill>
            </a:endParaRPr>
          </a:p>
        </p:txBody>
      </p:sp>
      <p:sp>
        <p:nvSpPr>
          <p:cNvPr id="57" name="Line 46"/>
          <p:cNvSpPr>
            <a:spLocks noChangeShapeType="1"/>
          </p:cNvSpPr>
          <p:nvPr/>
        </p:nvSpPr>
        <p:spPr bwMode="auto">
          <a:xfrm flipV="1">
            <a:off x="4490732" y="3223644"/>
            <a:ext cx="0" cy="350204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58" name="Text Box 47"/>
          <p:cNvSpPr txBox="1">
            <a:spLocks noChangeArrowheads="1"/>
          </p:cNvSpPr>
          <p:nvPr/>
        </p:nvSpPr>
        <p:spPr bwMode="auto">
          <a:xfrm>
            <a:off x="2659591" y="3342925"/>
            <a:ext cx="1920098" cy="374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bg-BG" altLang="de-DE" sz="1832" b="1" dirty="0">
                <a:solidFill>
                  <a:schemeClr val="tx2"/>
                </a:solidFill>
              </a:rPr>
              <a:t>Потвърждение</a:t>
            </a:r>
            <a:endParaRPr lang="de-DE" altLang="de-DE" sz="1832" b="1" dirty="0">
              <a:solidFill>
                <a:schemeClr val="tx2"/>
              </a:solidFill>
            </a:endParaRPr>
          </a:p>
        </p:txBody>
      </p:sp>
      <p:sp>
        <p:nvSpPr>
          <p:cNvPr id="59" name="Line 55"/>
          <p:cNvSpPr>
            <a:spLocks noChangeShapeType="1"/>
          </p:cNvSpPr>
          <p:nvPr/>
        </p:nvSpPr>
        <p:spPr bwMode="auto">
          <a:xfrm>
            <a:off x="7092078" y="4460805"/>
            <a:ext cx="0" cy="1289157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5750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1625"/>
            <a:ext cx="9064625" cy="1255713"/>
          </a:xfrm>
        </p:spPr>
        <p:txBody>
          <a:bodyPr/>
          <a:lstStyle/>
          <a:p>
            <a:r>
              <a:rPr lang="bg-BG" altLang="de-DE" sz="3200" dirty="0">
                <a:ea typeface="ＭＳ Ｐゴシック" pitchFamily="34" charset="-128"/>
              </a:rPr>
              <a:t>Изплащане на кредит</a:t>
            </a:r>
            <a:endParaRPr lang="de-DE" altLang="de-DE" sz="3200" dirty="0">
              <a:ea typeface="ＭＳ Ｐゴシック" pitchFamily="34" charset="-128"/>
            </a:endParaRPr>
          </a:p>
        </p:txBody>
      </p:sp>
      <p:sp>
        <p:nvSpPr>
          <p:cNvPr id="539651" name="Rectangle 3"/>
          <p:cNvSpPr>
            <a:spLocks noChangeArrowheads="1"/>
          </p:cNvSpPr>
          <p:nvPr/>
        </p:nvSpPr>
        <p:spPr bwMode="auto">
          <a:xfrm>
            <a:off x="6901351" y="3669984"/>
            <a:ext cx="1923646" cy="725353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39652" name="Rectangle 4"/>
          <p:cNvSpPr>
            <a:spLocks noChangeArrowheads="1"/>
          </p:cNvSpPr>
          <p:nvPr/>
        </p:nvSpPr>
        <p:spPr bwMode="auto">
          <a:xfrm>
            <a:off x="1437781" y="3669984"/>
            <a:ext cx="1192228" cy="725353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39653" name="Rectangle 5"/>
          <p:cNvSpPr>
            <a:spLocks noChangeArrowheads="1"/>
          </p:cNvSpPr>
          <p:nvPr/>
        </p:nvSpPr>
        <p:spPr bwMode="auto">
          <a:xfrm>
            <a:off x="4036225" y="5879816"/>
            <a:ext cx="3309496" cy="36994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9654" name="Rectangle 6"/>
          <p:cNvSpPr>
            <a:spLocks noChangeArrowheads="1"/>
          </p:cNvSpPr>
          <p:nvPr/>
        </p:nvSpPr>
        <p:spPr bwMode="auto">
          <a:xfrm>
            <a:off x="3965144" y="5807121"/>
            <a:ext cx="3307717" cy="369946"/>
          </a:xfrm>
          <a:prstGeom prst="rect">
            <a:avLst/>
          </a:prstGeom>
          <a:solidFill>
            <a:srgbClr val="793E11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39655" name="Rectangle 7"/>
          <p:cNvSpPr>
            <a:spLocks noChangeArrowheads="1"/>
          </p:cNvSpPr>
          <p:nvPr/>
        </p:nvSpPr>
        <p:spPr bwMode="auto">
          <a:xfrm>
            <a:off x="1319852" y="3637675"/>
            <a:ext cx="1250385" cy="726968"/>
          </a:xfrm>
          <a:prstGeom prst="rect">
            <a:avLst/>
          </a:prstGeom>
          <a:solidFill>
            <a:schemeClr val="tx2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39656" name="Rectangle 8"/>
          <p:cNvSpPr>
            <a:spLocks noChangeArrowheads="1"/>
          </p:cNvSpPr>
          <p:nvPr/>
        </p:nvSpPr>
        <p:spPr bwMode="auto">
          <a:xfrm>
            <a:off x="1523403" y="3721679"/>
            <a:ext cx="957550" cy="57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altLang="de-DE" sz="3663" b="1">
                <a:solidFill>
                  <a:srgbClr val="FFFFFF"/>
                </a:solidFill>
              </a:rPr>
              <a:t>KfW</a:t>
            </a:r>
            <a:endParaRPr lang="de-DE" altLang="de-DE" sz="3663">
              <a:solidFill>
                <a:schemeClr val="tx1"/>
              </a:solidFill>
            </a:endParaRPr>
          </a:p>
        </p:txBody>
      </p:sp>
      <p:sp>
        <p:nvSpPr>
          <p:cNvPr id="539657" name="Rectangle 9"/>
          <p:cNvSpPr>
            <a:spLocks noChangeArrowheads="1"/>
          </p:cNvSpPr>
          <p:nvPr/>
        </p:nvSpPr>
        <p:spPr bwMode="auto">
          <a:xfrm>
            <a:off x="6831884" y="3637675"/>
            <a:ext cx="1928079" cy="726968"/>
          </a:xfrm>
          <a:prstGeom prst="rect">
            <a:avLst/>
          </a:prstGeom>
          <a:solidFill>
            <a:srgbClr val="FF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39658" name="Rectangle 10"/>
          <p:cNvSpPr>
            <a:spLocks noChangeArrowheads="1"/>
          </p:cNvSpPr>
          <p:nvPr/>
        </p:nvSpPr>
        <p:spPr bwMode="auto">
          <a:xfrm>
            <a:off x="6873886" y="3771761"/>
            <a:ext cx="1886077" cy="68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 eaLnBrk="0" hangingPunct="0"/>
            <a:r>
              <a:rPr lang="bg-BG" altLang="de-DE" sz="2442" b="1" dirty="0"/>
              <a:t>Инвеститор</a:t>
            </a:r>
            <a:endParaRPr lang="de-DE" altLang="de-DE" sz="2442" b="1" dirty="0"/>
          </a:p>
          <a:p>
            <a:pPr algn="l" eaLnBrk="0" hangingPunct="0"/>
            <a:endParaRPr lang="de-DE" altLang="de-DE" sz="2035" dirty="0">
              <a:solidFill>
                <a:srgbClr val="76AAFE"/>
              </a:solidFill>
            </a:endParaRPr>
          </a:p>
        </p:txBody>
      </p:sp>
      <p:sp>
        <p:nvSpPr>
          <p:cNvPr id="539664" name="Rectangle 16"/>
          <p:cNvSpPr>
            <a:spLocks noChangeArrowheads="1"/>
          </p:cNvSpPr>
          <p:nvPr/>
        </p:nvSpPr>
        <p:spPr bwMode="auto">
          <a:xfrm>
            <a:off x="4362553" y="5807121"/>
            <a:ext cx="2567130" cy="3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 eaLnBrk="0" hangingPunct="0"/>
            <a:r>
              <a:rPr lang="bg-BG" altLang="de-DE" sz="2035" b="1" dirty="0"/>
              <a:t>Главен изпълнител</a:t>
            </a:r>
            <a:endParaRPr lang="de-DE" altLang="de-DE" sz="2035" dirty="0"/>
          </a:p>
        </p:txBody>
      </p:sp>
      <p:sp>
        <p:nvSpPr>
          <p:cNvPr id="539680" name="Rectangle 32"/>
          <p:cNvSpPr>
            <a:spLocks noChangeArrowheads="1"/>
          </p:cNvSpPr>
          <p:nvPr/>
        </p:nvSpPr>
        <p:spPr bwMode="auto">
          <a:xfrm>
            <a:off x="3726683" y="3815378"/>
            <a:ext cx="1961439" cy="476569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39681" name="Rectangle 33"/>
          <p:cNvSpPr>
            <a:spLocks noChangeArrowheads="1"/>
          </p:cNvSpPr>
          <p:nvPr/>
        </p:nvSpPr>
        <p:spPr bwMode="auto">
          <a:xfrm>
            <a:off x="3684680" y="3734604"/>
            <a:ext cx="1961439" cy="504031"/>
          </a:xfrm>
          <a:prstGeom prst="rect">
            <a:avLst/>
          </a:prstGeom>
          <a:solidFill>
            <a:srgbClr val="D86D02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39682" name="Rectangle 34"/>
          <p:cNvSpPr>
            <a:spLocks noChangeArrowheads="1"/>
          </p:cNvSpPr>
          <p:nvPr/>
        </p:nvSpPr>
        <p:spPr bwMode="auto">
          <a:xfrm>
            <a:off x="3793977" y="3762068"/>
            <a:ext cx="1852141" cy="37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 eaLnBrk="0" hangingPunct="0"/>
            <a:r>
              <a:rPr lang="bg-BG" altLang="de-DE" sz="2442" b="1" dirty="0">
                <a:solidFill>
                  <a:srgbClr val="FFFFFF"/>
                </a:solidFill>
              </a:rPr>
              <a:t>Консултант</a:t>
            </a:r>
            <a:endParaRPr lang="de-DE" altLang="de-DE" sz="2442" dirty="0">
              <a:solidFill>
                <a:schemeClr val="tx1"/>
              </a:solidFill>
            </a:endParaRPr>
          </a:p>
        </p:txBody>
      </p:sp>
      <p:sp>
        <p:nvSpPr>
          <p:cNvPr id="539693" name="Line 45"/>
          <p:cNvSpPr>
            <a:spLocks noChangeShapeType="1"/>
          </p:cNvSpPr>
          <p:nvPr/>
        </p:nvSpPr>
        <p:spPr bwMode="auto">
          <a:xfrm flipH="1">
            <a:off x="3354932" y="6130365"/>
            <a:ext cx="546461" cy="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539694" name="Line 46"/>
          <p:cNvSpPr>
            <a:spLocks noChangeShapeType="1"/>
          </p:cNvSpPr>
          <p:nvPr/>
        </p:nvSpPr>
        <p:spPr bwMode="auto">
          <a:xfrm flipV="1">
            <a:off x="2368118" y="4534267"/>
            <a:ext cx="3005" cy="97171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539695" name="Text Box 47"/>
          <p:cNvSpPr txBox="1">
            <a:spLocks noChangeArrowheads="1"/>
          </p:cNvSpPr>
          <p:nvPr/>
        </p:nvSpPr>
        <p:spPr bwMode="auto">
          <a:xfrm>
            <a:off x="350561" y="4674594"/>
            <a:ext cx="2087924" cy="65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bg-BG" altLang="de-DE" sz="1832" b="1" dirty="0">
                <a:solidFill>
                  <a:schemeClr val="tx2"/>
                </a:solidFill>
              </a:rPr>
              <a:t>Кредит за рефинансиране</a:t>
            </a:r>
            <a:endParaRPr lang="de-DE" altLang="de-DE" sz="1832" b="1" dirty="0">
              <a:solidFill>
                <a:schemeClr val="tx2"/>
              </a:solidFill>
            </a:endParaRPr>
          </a:p>
        </p:txBody>
      </p:sp>
      <p:sp>
        <p:nvSpPr>
          <p:cNvPr id="539696" name="Rectangle 48"/>
          <p:cNvSpPr>
            <a:spLocks noChangeArrowheads="1"/>
          </p:cNvSpPr>
          <p:nvPr/>
        </p:nvSpPr>
        <p:spPr bwMode="auto">
          <a:xfrm>
            <a:off x="3245038" y="5366243"/>
            <a:ext cx="2113014" cy="28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bg-BG" altLang="de-DE" sz="1832" b="1" dirty="0">
                <a:solidFill>
                  <a:srgbClr val="0E4701"/>
                </a:solidFill>
              </a:rPr>
              <a:t>Банкова гаранция</a:t>
            </a:r>
            <a:endParaRPr lang="de-DE" altLang="de-DE" sz="1832" dirty="0">
              <a:solidFill>
                <a:srgbClr val="0E4701"/>
              </a:solidFill>
            </a:endParaRPr>
          </a:p>
        </p:txBody>
      </p:sp>
      <p:sp>
        <p:nvSpPr>
          <p:cNvPr id="539698" name="Line 50"/>
          <p:cNvSpPr>
            <a:spLocks noChangeShapeType="1"/>
          </p:cNvSpPr>
          <p:nvPr/>
        </p:nvSpPr>
        <p:spPr bwMode="auto">
          <a:xfrm>
            <a:off x="3354934" y="5820195"/>
            <a:ext cx="546462" cy="0"/>
          </a:xfrm>
          <a:prstGeom prst="line">
            <a:avLst/>
          </a:prstGeom>
          <a:noFill/>
          <a:ln w="12700">
            <a:solidFill>
              <a:srgbClr val="0E4701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grpSp>
        <p:nvGrpSpPr>
          <p:cNvPr id="46" name="Group 86"/>
          <p:cNvGrpSpPr>
            <a:grpSpLocks/>
          </p:cNvGrpSpPr>
          <p:nvPr/>
        </p:nvGrpSpPr>
        <p:grpSpPr bwMode="auto">
          <a:xfrm>
            <a:off x="613531" y="1603236"/>
            <a:ext cx="3973971" cy="1324339"/>
            <a:chOff x="3600" y="1067"/>
            <a:chExt cx="2053" cy="333"/>
          </a:xfrm>
        </p:grpSpPr>
        <p:sp>
          <p:nvSpPr>
            <p:cNvPr id="47" name="AutoShape 87"/>
            <p:cNvSpPr>
              <a:spLocks noChangeArrowheads="1"/>
            </p:cNvSpPr>
            <p:nvPr/>
          </p:nvSpPr>
          <p:spPr bwMode="auto">
            <a:xfrm>
              <a:off x="3635" y="1093"/>
              <a:ext cx="1933" cy="282"/>
            </a:xfrm>
            <a:prstGeom prst="roundRect">
              <a:avLst>
                <a:gd name="adj" fmla="val 31755"/>
              </a:avLst>
            </a:prstGeom>
            <a:solidFill>
              <a:srgbClr val="10101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Freeform 88"/>
            <p:cNvSpPr>
              <a:spLocks/>
            </p:cNvSpPr>
            <p:nvPr/>
          </p:nvSpPr>
          <p:spPr bwMode="auto">
            <a:xfrm>
              <a:off x="4603" y="1119"/>
              <a:ext cx="160" cy="29"/>
            </a:xfrm>
            <a:custGeom>
              <a:avLst/>
              <a:gdLst>
                <a:gd name="T0" fmla="*/ 0 w 262"/>
                <a:gd name="T1" fmla="*/ 0 h 107"/>
                <a:gd name="T2" fmla="*/ 142 w 262"/>
                <a:gd name="T3" fmla="*/ 107 h 107"/>
                <a:gd name="T4" fmla="*/ 262 w 262"/>
                <a:gd name="T5" fmla="*/ 0 h 107"/>
                <a:gd name="T6" fmla="*/ 262 w 262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2" h="107">
                  <a:moveTo>
                    <a:pt x="0" y="0"/>
                  </a:moveTo>
                  <a:lnTo>
                    <a:pt x="142" y="107"/>
                  </a:lnTo>
                  <a:lnTo>
                    <a:pt x="262" y="0"/>
                  </a:lnTo>
                  <a:lnTo>
                    <a:pt x="26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AutoShape 89"/>
            <p:cNvSpPr>
              <a:spLocks noChangeArrowheads="1"/>
            </p:cNvSpPr>
            <p:nvPr/>
          </p:nvSpPr>
          <p:spPr bwMode="auto">
            <a:xfrm>
              <a:off x="3600" y="1067"/>
              <a:ext cx="1935" cy="282"/>
            </a:xfrm>
            <a:prstGeom prst="roundRect">
              <a:avLst>
                <a:gd name="adj" fmla="val 35375"/>
              </a:avLst>
            </a:prstGeom>
            <a:solidFill>
              <a:srgbClr val="32B61C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Rectangle 90"/>
            <p:cNvSpPr>
              <a:spLocks noChangeArrowheads="1"/>
            </p:cNvSpPr>
            <p:nvPr/>
          </p:nvSpPr>
          <p:spPr bwMode="auto">
            <a:xfrm>
              <a:off x="3685" y="1068"/>
              <a:ext cx="1968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ru-RU" altLang="de-DE" sz="2442" b="1" dirty="0" err="1"/>
                <a:t>Германско</a:t>
              </a:r>
              <a:r>
                <a:rPr lang="ru-RU" altLang="de-DE" sz="2442" b="1" dirty="0"/>
                <a:t> </a:t>
              </a:r>
              <a:r>
                <a:rPr lang="ru-RU" altLang="de-DE" sz="2442" b="1" dirty="0" err="1"/>
                <a:t>федерално</a:t>
              </a:r>
              <a:r>
                <a:rPr lang="ru-RU" altLang="de-DE" sz="2442" b="1" dirty="0"/>
                <a:t> министерство на </a:t>
              </a:r>
              <a:r>
                <a:rPr lang="ru-RU" altLang="de-DE" sz="2442" b="1" dirty="0" err="1"/>
                <a:t>околната</a:t>
              </a:r>
              <a:r>
                <a:rPr lang="ru-RU" altLang="de-DE" sz="2442" b="1" dirty="0"/>
                <a:t> среда</a:t>
              </a:r>
            </a:p>
          </p:txBody>
        </p:sp>
      </p:grpSp>
      <p:sp>
        <p:nvSpPr>
          <p:cNvPr id="51" name="Rectangle 32"/>
          <p:cNvSpPr>
            <a:spLocks noChangeArrowheads="1"/>
          </p:cNvSpPr>
          <p:nvPr/>
        </p:nvSpPr>
        <p:spPr bwMode="auto">
          <a:xfrm>
            <a:off x="1351049" y="5686029"/>
            <a:ext cx="1937541" cy="550180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2" name="Rectangle 39"/>
          <p:cNvSpPr>
            <a:spLocks noChangeArrowheads="1"/>
          </p:cNvSpPr>
          <p:nvPr/>
        </p:nvSpPr>
        <p:spPr bwMode="auto">
          <a:xfrm>
            <a:off x="1068376" y="5653719"/>
            <a:ext cx="2141516" cy="551405"/>
          </a:xfrm>
          <a:prstGeom prst="rect">
            <a:avLst/>
          </a:prstGeom>
          <a:solidFill>
            <a:srgbClr val="FFFF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3" name="Rectangle 40"/>
          <p:cNvSpPr>
            <a:spLocks noChangeArrowheads="1"/>
          </p:cNvSpPr>
          <p:nvPr/>
        </p:nvSpPr>
        <p:spPr bwMode="auto">
          <a:xfrm>
            <a:off x="1109252" y="5773197"/>
            <a:ext cx="2100640" cy="37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bg-BG" altLang="de-DE" sz="2442" b="1" dirty="0">
                <a:solidFill>
                  <a:srgbClr val="000000"/>
                </a:solidFill>
              </a:rPr>
              <a:t>Местна банка</a:t>
            </a:r>
            <a:endParaRPr lang="de-DE" altLang="de-DE" sz="2442" dirty="0">
              <a:solidFill>
                <a:srgbClr val="000000"/>
              </a:solidFill>
            </a:endParaRPr>
          </a:p>
        </p:txBody>
      </p:sp>
      <p:sp>
        <p:nvSpPr>
          <p:cNvPr id="54" name="Text Box 47"/>
          <p:cNvSpPr txBox="1">
            <a:spLocks noChangeArrowheads="1"/>
          </p:cNvSpPr>
          <p:nvPr/>
        </p:nvSpPr>
        <p:spPr bwMode="auto">
          <a:xfrm>
            <a:off x="2331068" y="6238011"/>
            <a:ext cx="2781251" cy="374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bg-BG" altLang="de-DE" sz="1832" b="1" dirty="0">
                <a:solidFill>
                  <a:schemeClr val="tx2"/>
                </a:solidFill>
              </a:rPr>
              <a:t>Изплащане на кредит</a:t>
            </a:r>
            <a:endParaRPr lang="de-DE" altLang="de-DE" sz="1832" b="1" dirty="0">
              <a:solidFill>
                <a:schemeClr val="tx2"/>
              </a:solidFill>
            </a:endParaRPr>
          </a:p>
        </p:txBody>
      </p:sp>
      <p:sp>
        <p:nvSpPr>
          <p:cNvPr id="55" name="Line 46"/>
          <p:cNvSpPr>
            <a:spLocks noChangeShapeType="1"/>
          </p:cNvSpPr>
          <p:nvPr/>
        </p:nvSpPr>
        <p:spPr bwMode="auto">
          <a:xfrm flipH="1" flipV="1">
            <a:off x="2145856" y="2884859"/>
            <a:ext cx="0" cy="55895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56" name="Text Box 47"/>
          <p:cNvSpPr txBox="1">
            <a:spLocks noChangeArrowheads="1"/>
          </p:cNvSpPr>
          <p:nvPr/>
        </p:nvSpPr>
        <p:spPr bwMode="auto">
          <a:xfrm>
            <a:off x="441062" y="2976416"/>
            <a:ext cx="1757579" cy="65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bg-BG" altLang="de-DE" sz="1832" b="1" dirty="0">
                <a:solidFill>
                  <a:schemeClr val="tx2"/>
                </a:solidFill>
              </a:rPr>
              <a:t>Лихвена субсидия</a:t>
            </a:r>
            <a:endParaRPr lang="de-DE" altLang="de-DE" sz="1832" b="1" dirty="0">
              <a:solidFill>
                <a:schemeClr val="tx2"/>
              </a:solidFill>
            </a:endParaRPr>
          </a:p>
        </p:txBody>
      </p:sp>
      <p:sp>
        <p:nvSpPr>
          <p:cNvPr id="57" name="Line 45"/>
          <p:cNvSpPr>
            <a:spLocks noChangeShapeType="1"/>
          </p:cNvSpPr>
          <p:nvPr/>
        </p:nvSpPr>
        <p:spPr bwMode="auto">
          <a:xfrm flipH="1" flipV="1">
            <a:off x="2331069" y="3201566"/>
            <a:ext cx="4941793" cy="2424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58" name="Line 46"/>
          <p:cNvSpPr>
            <a:spLocks noChangeShapeType="1"/>
          </p:cNvSpPr>
          <p:nvPr/>
        </p:nvSpPr>
        <p:spPr bwMode="auto">
          <a:xfrm flipV="1">
            <a:off x="7272861" y="3203990"/>
            <a:ext cx="0" cy="350204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59" name="Line 46"/>
          <p:cNvSpPr>
            <a:spLocks noChangeShapeType="1"/>
          </p:cNvSpPr>
          <p:nvPr/>
        </p:nvSpPr>
        <p:spPr bwMode="auto">
          <a:xfrm flipV="1">
            <a:off x="2331068" y="3223644"/>
            <a:ext cx="0" cy="350204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3976752" y="2811996"/>
            <a:ext cx="3480675" cy="65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bg-BG" altLang="de-DE" sz="1832" b="1" dirty="0">
                <a:solidFill>
                  <a:schemeClr val="tx2"/>
                </a:solidFill>
              </a:rPr>
              <a:t>Заявка за плащане</a:t>
            </a:r>
          </a:p>
          <a:p>
            <a:endParaRPr lang="de-DE" altLang="de-DE" sz="1832" b="1" dirty="0">
              <a:solidFill>
                <a:schemeClr val="tx2"/>
              </a:solidFill>
            </a:endParaRPr>
          </a:p>
        </p:txBody>
      </p:sp>
      <p:sp>
        <p:nvSpPr>
          <p:cNvPr id="61" name="Line 46"/>
          <p:cNvSpPr>
            <a:spLocks noChangeShapeType="1"/>
          </p:cNvSpPr>
          <p:nvPr/>
        </p:nvSpPr>
        <p:spPr bwMode="auto">
          <a:xfrm flipV="1">
            <a:off x="4490732" y="3223644"/>
            <a:ext cx="0" cy="350204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62" name="Text Box 47"/>
          <p:cNvSpPr txBox="1">
            <a:spLocks noChangeArrowheads="1"/>
          </p:cNvSpPr>
          <p:nvPr/>
        </p:nvSpPr>
        <p:spPr bwMode="auto">
          <a:xfrm>
            <a:off x="2640154" y="3342925"/>
            <a:ext cx="1982968" cy="374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bg-BG" altLang="de-DE" sz="1832" b="1" dirty="0">
                <a:solidFill>
                  <a:schemeClr val="tx2"/>
                </a:solidFill>
              </a:rPr>
              <a:t>Потвърждение</a:t>
            </a:r>
            <a:endParaRPr lang="de-DE" altLang="de-DE" sz="1832" b="1" dirty="0">
              <a:solidFill>
                <a:schemeClr val="tx2"/>
              </a:solidFill>
            </a:endParaRPr>
          </a:p>
        </p:txBody>
      </p:sp>
      <p:sp>
        <p:nvSpPr>
          <p:cNvPr id="63" name="Line 55"/>
          <p:cNvSpPr>
            <a:spLocks noChangeShapeType="1"/>
          </p:cNvSpPr>
          <p:nvPr/>
        </p:nvSpPr>
        <p:spPr bwMode="auto">
          <a:xfrm>
            <a:off x="5373498" y="4395338"/>
            <a:ext cx="0" cy="1289157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64" name="Text Box 56"/>
          <p:cNvSpPr txBox="1">
            <a:spLocks noChangeArrowheads="1"/>
          </p:cNvSpPr>
          <p:nvPr/>
        </p:nvSpPr>
        <p:spPr bwMode="auto">
          <a:xfrm>
            <a:off x="5366435" y="4577170"/>
            <a:ext cx="1730183" cy="93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bg-BG" altLang="de-DE" sz="1832" b="1" dirty="0">
                <a:solidFill>
                  <a:srgbClr val="800000"/>
                </a:solidFill>
              </a:rPr>
              <a:t>Проверка за коректно изпълнение</a:t>
            </a:r>
            <a:endParaRPr lang="de-DE" altLang="de-DE" sz="1832" b="1" dirty="0">
              <a:solidFill>
                <a:srgbClr val="800000"/>
              </a:solidFill>
            </a:endParaRPr>
          </a:p>
        </p:txBody>
      </p:sp>
      <p:sp>
        <p:nvSpPr>
          <p:cNvPr id="65" name="Line 55"/>
          <p:cNvSpPr>
            <a:spLocks noChangeShapeType="1"/>
          </p:cNvSpPr>
          <p:nvPr/>
        </p:nvSpPr>
        <p:spPr bwMode="auto">
          <a:xfrm>
            <a:off x="7092078" y="4460805"/>
            <a:ext cx="0" cy="1289157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9019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1625"/>
            <a:ext cx="9064625" cy="1255713"/>
          </a:xfrm>
        </p:spPr>
        <p:txBody>
          <a:bodyPr/>
          <a:lstStyle/>
          <a:p>
            <a:r>
              <a:rPr lang="bg-BG" altLang="de-DE" sz="3200" dirty="0">
                <a:ea typeface="ＭＳ Ｐゴシック" pitchFamily="34" charset="-128"/>
              </a:rPr>
              <a:t>Отчитане</a:t>
            </a:r>
            <a:endParaRPr lang="de-DE" altLang="de-DE" sz="3200" dirty="0">
              <a:ea typeface="ＭＳ Ｐゴシック" pitchFamily="34" charset="-128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1311407" y="2177180"/>
            <a:ext cx="8193401" cy="2762293"/>
            <a:chOff x="602914" y="1383656"/>
            <a:chExt cx="8051468" cy="2714443"/>
          </a:xfrm>
        </p:grpSpPr>
        <p:sp>
          <p:nvSpPr>
            <p:cNvPr id="539651" name="Rectangle 3"/>
            <p:cNvSpPr>
              <a:spLocks noChangeArrowheads="1"/>
            </p:cNvSpPr>
            <p:nvPr/>
          </p:nvSpPr>
          <p:spPr bwMode="auto">
            <a:xfrm>
              <a:off x="6781799" y="3321050"/>
              <a:ext cx="1872583" cy="712788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9652" name="Rectangle 4"/>
            <p:cNvSpPr>
              <a:spLocks noChangeArrowheads="1"/>
            </p:cNvSpPr>
            <p:nvPr/>
          </p:nvSpPr>
          <p:spPr bwMode="auto">
            <a:xfrm>
              <a:off x="1412875" y="3321050"/>
              <a:ext cx="1171575" cy="712788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9655" name="Rectangle 7"/>
            <p:cNvSpPr>
              <a:spLocks noChangeArrowheads="1"/>
            </p:cNvSpPr>
            <p:nvPr/>
          </p:nvSpPr>
          <p:spPr bwMode="auto">
            <a:xfrm>
              <a:off x="1296988" y="3289300"/>
              <a:ext cx="1228725" cy="714375"/>
            </a:xfrm>
            <a:prstGeom prst="rect">
              <a:avLst/>
            </a:prstGeom>
            <a:solidFill>
              <a:schemeClr val="tx2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9656" name="Rectangle 8"/>
            <p:cNvSpPr>
              <a:spLocks noChangeArrowheads="1"/>
            </p:cNvSpPr>
            <p:nvPr/>
          </p:nvSpPr>
          <p:spPr bwMode="auto">
            <a:xfrm>
              <a:off x="1497013" y="3371850"/>
              <a:ext cx="940963" cy="563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altLang="de-DE" sz="3663" b="1">
                  <a:solidFill>
                    <a:srgbClr val="FFFFFF"/>
                  </a:solidFill>
                </a:rPr>
                <a:t>KfW</a:t>
              </a:r>
              <a:endParaRPr lang="de-DE" altLang="de-DE" sz="3663">
                <a:solidFill>
                  <a:schemeClr val="tx1"/>
                </a:solidFill>
              </a:endParaRPr>
            </a:p>
          </p:txBody>
        </p:sp>
        <p:sp>
          <p:nvSpPr>
            <p:cNvPr id="539657" name="Rectangle 9"/>
            <p:cNvSpPr>
              <a:spLocks noChangeArrowheads="1"/>
            </p:cNvSpPr>
            <p:nvPr/>
          </p:nvSpPr>
          <p:spPr bwMode="auto">
            <a:xfrm>
              <a:off x="6713538" y="3289300"/>
              <a:ext cx="1870084" cy="71437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9658" name="Rectangle 10"/>
            <p:cNvSpPr>
              <a:spLocks noChangeArrowheads="1"/>
            </p:cNvSpPr>
            <p:nvPr/>
          </p:nvSpPr>
          <p:spPr bwMode="auto">
            <a:xfrm>
              <a:off x="6730765" y="3421063"/>
              <a:ext cx="1782096" cy="677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l" eaLnBrk="0" hangingPunct="0"/>
              <a:r>
                <a:rPr lang="bg-BG" altLang="de-DE" sz="2442" b="1" dirty="0"/>
                <a:t>Инвеститор</a:t>
              </a:r>
              <a:endParaRPr lang="de-DE" altLang="de-DE" sz="2442" b="1" dirty="0"/>
            </a:p>
            <a:p>
              <a:pPr algn="l" eaLnBrk="0" hangingPunct="0"/>
              <a:endParaRPr lang="de-DE" altLang="de-DE" sz="2035" dirty="0">
                <a:solidFill>
                  <a:srgbClr val="76AAFE"/>
                </a:solidFill>
              </a:endParaRPr>
            </a:p>
          </p:txBody>
        </p:sp>
        <p:sp>
          <p:nvSpPr>
            <p:cNvPr id="539659" name="Rectangle 11"/>
            <p:cNvSpPr>
              <a:spLocks noChangeArrowheads="1"/>
            </p:cNvSpPr>
            <p:nvPr/>
          </p:nvSpPr>
          <p:spPr bwMode="auto">
            <a:xfrm>
              <a:off x="2572929" y="2733676"/>
              <a:ext cx="1014413" cy="28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l" eaLnBrk="0" hangingPunct="0"/>
              <a:r>
                <a:rPr lang="bg-BG" altLang="de-DE" sz="1832" b="1" dirty="0">
                  <a:solidFill>
                    <a:schemeClr val="tx1"/>
                  </a:solidFill>
                </a:rPr>
                <a:t>Отчет</a:t>
              </a:r>
              <a:endParaRPr lang="de-DE" altLang="de-DE" sz="1832" dirty="0">
                <a:solidFill>
                  <a:schemeClr val="tx1"/>
                </a:solidFill>
              </a:endParaRPr>
            </a:p>
          </p:txBody>
        </p:sp>
        <p:sp>
          <p:nvSpPr>
            <p:cNvPr id="539677" name="Line 29"/>
            <p:cNvSpPr>
              <a:spLocks noChangeShapeType="1"/>
            </p:cNvSpPr>
            <p:nvPr/>
          </p:nvSpPr>
          <p:spPr bwMode="auto">
            <a:xfrm>
              <a:off x="2379663" y="2549525"/>
              <a:ext cx="0" cy="5492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539678" name="Line 30"/>
            <p:cNvSpPr>
              <a:spLocks noChangeShapeType="1"/>
            </p:cNvSpPr>
            <p:nvPr/>
          </p:nvSpPr>
          <p:spPr bwMode="auto">
            <a:xfrm>
              <a:off x="5699125" y="3827463"/>
              <a:ext cx="9096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539680" name="Rectangle 32"/>
            <p:cNvSpPr>
              <a:spLocks noChangeArrowheads="1"/>
            </p:cNvSpPr>
            <p:nvPr/>
          </p:nvSpPr>
          <p:spPr bwMode="auto">
            <a:xfrm>
              <a:off x="3662126" y="3463925"/>
              <a:ext cx="1990962" cy="468313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9681" name="Rectangle 33"/>
            <p:cNvSpPr>
              <a:spLocks noChangeArrowheads="1"/>
            </p:cNvSpPr>
            <p:nvPr/>
          </p:nvSpPr>
          <p:spPr bwMode="auto">
            <a:xfrm>
              <a:off x="3620852" y="3384550"/>
              <a:ext cx="1964157" cy="495300"/>
            </a:xfrm>
            <a:prstGeom prst="rect">
              <a:avLst/>
            </a:prstGeom>
            <a:solidFill>
              <a:srgbClr val="D86D02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9682" name="Rectangle 34"/>
            <p:cNvSpPr>
              <a:spLocks noChangeArrowheads="1"/>
            </p:cNvSpPr>
            <p:nvPr/>
          </p:nvSpPr>
          <p:spPr bwMode="auto">
            <a:xfrm>
              <a:off x="3644900" y="3411538"/>
              <a:ext cx="1754493" cy="369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eaLnBrk="0" hangingPunct="0"/>
              <a:r>
                <a:rPr lang="bg-BG" altLang="de-DE" sz="2442" b="1" dirty="0">
                  <a:solidFill>
                    <a:srgbClr val="FFFFFF"/>
                  </a:solidFill>
                </a:rPr>
                <a:t>Консултант</a:t>
              </a:r>
              <a:endParaRPr lang="de-DE" altLang="de-DE" sz="2442" dirty="0">
                <a:solidFill>
                  <a:schemeClr val="tx1"/>
                </a:solidFill>
              </a:endParaRPr>
            </a:p>
          </p:txBody>
        </p:sp>
        <p:sp>
          <p:nvSpPr>
            <p:cNvPr id="539690" name="Rectangle 42"/>
            <p:cNvSpPr>
              <a:spLocks noChangeArrowheads="1"/>
            </p:cNvSpPr>
            <p:nvPr/>
          </p:nvSpPr>
          <p:spPr bwMode="auto">
            <a:xfrm>
              <a:off x="5699125" y="3411538"/>
              <a:ext cx="909638" cy="28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l" eaLnBrk="0" hangingPunct="0"/>
              <a:r>
                <a:rPr lang="bg-BG" altLang="de-DE" sz="1832" b="1" dirty="0">
                  <a:solidFill>
                    <a:schemeClr val="tx1"/>
                  </a:solidFill>
                </a:rPr>
                <a:t>Отчет</a:t>
              </a:r>
              <a:endParaRPr lang="de-DE" altLang="de-DE" sz="1832" dirty="0">
                <a:solidFill>
                  <a:schemeClr val="tx1"/>
                </a:solidFill>
              </a:endParaRPr>
            </a:p>
          </p:txBody>
        </p:sp>
        <p:sp>
          <p:nvSpPr>
            <p:cNvPr id="539691" name="Line 43"/>
            <p:cNvSpPr>
              <a:spLocks noChangeShapeType="1"/>
            </p:cNvSpPr>
            <p:nvPr/>
          </p:nvSpPr>
          <p:spPr bwMode="auto">
            <a:xfrm>
              <a:off x="2670175" y="3827463"/>
              <a:ext cx="8270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539692" name="Rectangle 44"/>
            <p:cNvSpPr>
              <a:spLocks noChangeArrowheads="1"/>
            </p:cNvSpPr>
            <p:nvPr/>
          </p:nvSpPr>
          <p:spPr bwMode="auto">
            <a:xfrm>
              <a:off x="2701143" y="3421063"/>
              <a:ext cx="1014413" cy="28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l" eaLnBrk="0" hangingPunct="0"/>
              <a:r>
                <a:rPr lang="bg-BG" altLang="de-DE" sz="1832" b="1" dirty="0">
                  <a:solidFill>
                    <a:schemeClr val="tx1"/>
                  </a:solidFill>
                </a:rPr>
                <a:t>Отчет</a:t>
              </a:r>
              <a:endParaRPr lang="de-DE" altLang="de-DE" sz="1832" dirty="0">
                <a:solidFill>
                  <a:schemeClr val="tx1"/>
                </a:solidFill>
              </a:endParaRPr>
            </a:p>
          </p:txBody>
        </p:sp>
        <p:grpSp>
          <p:nvGrpSpPr>
            <p:cNvPr id="46" name="Group 86"/>
            <p:cNvGrpSpPr>
              <a:grpSpLocks/>
            </p:cNvGrpSpPr>
            <p:nvPr/>
          </p:nvGrpSpPr>
          <p:grpSpPr bwMode="auto">
            <a:xfrm>
              <a:off x="602914" y="1383656"/>
              <a:ext cx="3507172" cy="1107719"/>
              <a:chOff x="3600" y="1038"/>
              <a:chExt cx="1968" cy="332"/>
            </a:xfrm>
          </p:grpSpPr>
          <p:sp>
            <p:nvSpPr>
              <p:cNvPr id="47" name="AutoShape 87"/>
              <p:cNvSpPr>
                <a:spLocks noChangeArrowheads="1"/>
              </p:cNvSpPr>
              <p:nvPr/>
            </p:nvSpPr>
            <p:spPr bwMode="auto">
              <a:xfrm>
                <a:off x="3635" y="1062"/>
                <a:ext cx="1933" cy="295"/>
              </a:xfrm>
              <a:prstGeom prst="roundRect">
                <a:avLst>
                  <a:gd name="adj" fmla="val 31755"/>
                </a:avLst>
              </a:prstGeom>
              <a:solidFill>
                <a:srgbClr val="10101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" name="Freeform 88"/>
              <p:cNvSpPr>
                <a:spLocks/>
              </p:cNvSpPr>
              <p:nvPr/>
            </p:nvSpPr>
            <p:spPr bwMode="auto">
              <a:xfrm>
                <a:off x="4603" y="1119"/>
                <a:ext cx="160" cy="29"/>
              </a:xfrm>
              <a:custGeom>
                <a:avLst/>
                <a:gdLst>
                  <a:gd name="T0" fmla="*/ 0 w 262"/>
                  <a:gd name="T1" fmla="*/ 0 h 107"/>
                  <a:gd name="T2" fmla="*/ 142 w 262"/>
                  <a:gd name="T3" fmla="*/ 107 h 107"/>
                  <a:gd name="T4" fmla="*/ 262 w 262"/>
                  <a:gd name="T5" fmla="*/ 0 h 107"/>
                  <a:gd name="T6" fmla="*/ 262 w 262"/>
                  <a:gd name="T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2" h="107">
                    <a:moveTo>
                      <a:pt x="0" y="0"/>
                    </a:moveTo>
                    <a:lnTo>
                      <a:pt x="142" y="107"/>
                    </a:lnTo>
                    <a:lnTo>
                      <a:pt x="262" y="0"/>
                    </a:lnTo>
                    <a:lnTo>
                      <a:pt x="262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" name="AutoShape 89"/>
              <p:cNvSpPr>
                <a:spLocks noChangeArrowheads="1"/>
              </p:cNvSpPr>
              <p:nvPr/>
            </p:nvSpPr>
            <p:spPr bwMode="auto">
              <a:xfrm>
                <a:off x="3600" y="1042"/>
                <a:ext cx="1935" cy="307"/>
              </a:xfrm>
              <a:prstGeom prst="roundRect">
                <a:avLst>
                  <a:gd name="adj" fmla="val 35375"/>
                </a:avLst>
              </a:prstGeom>
              <a:solidFill>
                <a:srgbClr val="32B61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" name="Rectangle 90"/>
              <p:cNvSpPr>
                <a:spLocks noChangeArrowheads="1"/>
              </p:cNvSpPr>
              <p:nvPr/>
            </p:nvSpPr>
            <p:spPr bwMode="auto">
              <a:xfrm>
                <a:off x="3724" y="1038"/>
                <a:ext cx="1773" cy="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de-DE" sz="2442" b="1" spc="-100" dirty="0" err="1"/>
                  <a:t>Германско</a:t>
                </a:r>
                <a:r>
                  <a:rPr lang="ru-RU" altLang="de-DE" sz="2442" b="1" spc="-100" dirty="0"/>
                  <a:t> </a:t>
                </a:r>
                <a:r>
                  <a:rPr lang="ru-RU" altLang="de-DE" sz="2442" b="1" spc="-100" dirty="0" err="1"/>
                  <a:t>федерално</a:t>
                </a:r>
                <a:r>
                  <a:rPr lang="ru-RU" altLang="de-DE" sz="2442" b="1" spc="-100" dirty="0"/>
                  <a:t> министерство на </a:t>
                </a:r>
                <a:r>
                  <a:rPr lang="ru-RU" altLang="de-DE" sz="2442" b="1" spc="-100" dirty="0" err="1"/>
                  <a:t>околната</a:t>
                </a:r>
                <a:r>
                  <a:rPr lang="ru-RU" altLang="de-DE" sz="2442" b="1" spc="-100" dirty="0"/>
                  <a:t> среда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9039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100" y="301625"/>
            <a:ext cx="9064625" cy="1255713"/>
          </a:xfrm>
        </p:spPr>
        <p:txBody>
          <a:bodyPr/>
          <a:lstStyle/>
          <a:p>
            <a:r>
              <a:rPr lang="bg-BG" altLang="de-DE" sz="3200" dirty="0">
                <a:ea typeface="ＭＳ Ｐゴシック" pitchFamily="34" charset="-128"/>
              </a:rPr>
              <a:t>Важни аспекти при подаването на проектни предложения</a:t>
            </a:r>
            <a:endParaRPr lang="de-DE" altLang="de-DE" sz="3200" dirty="0">
              <a:ea typeface="ＭＳ Ｐゴシック" pitchFamily="34" charset="-128"/>
            </a:endParaRPr>
          </a:p>
        </p:txBody>
      </p:sp>
      <p:sp>
        <p:nvSpPr>
          <p:cNvPr id="545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63848" y="1408906"/>
            <a:ext cx="8856984" cy="49323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altLang="de-DE" sz="1832" b="1" dirty="0">
                <a:ea typeface="ＭＳ Ｐゴシック" pitchFamily="34" charset="-128"/>
              </a:rPr>
              <a:t>Предложенията се подават в Министерството на околната среда и водите (МОСВ)</a:t>
            </a:r>
            <a:endParaRPr lang="de-DE" altLang="de-DE" sz="1832" b="1" dirty="0">
              <a:latin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de-DE" sz="1832" b="1" dirty="0" err="1">
                <a:ea typeface="ＭＳ Ｐゴシック" pitchFamily="34" charset="-128"/>
              </a:rPr>
              <a:t>Проектът</a:t>
            </a:r>
            <a:r>
              <a:rPr lang="ru-RU" altLang="de-DE" sz="1832" b="1" dirty="0">
                <a:ea typeface="ＭＳ Ｐゴシック" pitchFamily="34" charset="-128"/>
              </a:rPr>
              <a:t> да служи </a:t>
            </a:r>
            <a:r>
              <a:rPr lang="ru-RU" altLang="de-DE" sz="1832" b="1" dirty="0" err="1">
                <a:ea typeface="ＭＳ Ｐゴシック" pitchFamily="34" charset="-128"/>
              </a:rPr>
              <a:t>като</a:t>
            </a:r>
            <a:r>
              <a:rPr lang="ru-RU" altLang="de-DE" sz="1832" b="1" dirty="0">
                <a:ea typeface="ＭＳ Ｐゴシック" pitchFamily="34" charset="-128"/>
              </a:rPr>
              <a:t> </a:t>
            </a:r>
            <a:r>
              <a:rPr lang="ru-RU" altLang="de-DE" sz="1832" b="1" dirty="0" err="1">
                <a:ea typeface="ＭＳ Ｐゴシック" pitchFamily="34" charset="-128"/>
              </a:rPr>
              <a:t>модел</a:t>
            </a:r>
            <a:r>
              <a:rPr lang="ru-RU" altLang="de-DE" sz="1832" b="1" dirty="0">
                <a:ea typeface="ＭＳ Ｐゴシック" pitchFamily="34" charset="-128"/>
              </a:rPr>
              <a:t> в контекста на </a:t>
            </a:r>
            <a:r>
              <a:rPr lang="ru-RU" altLang="de-DE" sz="1832" b="1" dirty="0" err="1">
                <a:ea typeface="ＭＳ Ｐゴシック" pitchFamily="34" charset="-128"/>
              </a:rPr>
              <a:t>политиките</a:t>
            </a:r>
            <a:r>
              <a:rPr lang="ru-RU" altLang="de-DE" sz="1832" b="1" dirty="0">
                <a:ea typeface="ＭＳ Ｐゴシック" pitchFamily="34" charset="-128"/>
              </a:rPr>
              <a:t> за </a:t>
            </a:r>
            <a:r>
              <a:rPr lang="ru-RU" altLang="de-DE" sz="1832" b="1" dirty="0" err="1">
                <a:ea typeface="ＭＳ Ｐゴシック" pitchFamily="34" charset="-128"/>
              </a:rPr>
              <a:t>опазване</a:t>
            </a:r>
            <a:r>
              <a:rPr lang="ru-RU" altLang="de-DE" sz="1832" b="1" dirty="0">
                <a:ea typeface="ＭＳ Ｐゴシック" pitchFamily="34" charset="-128"/>
              </a:rPr>
              <a:t> на </a:t>
            </a:r>
            <a:r>
              <a:rPr lang="ru-RU" altLang="de-DE" sz="1832" b="1" dirty="0" err="1">
                <a:ea typeface="ＭＳ Ｐゴシック" pitchFamily="34" charset="-128"/>
              </a:rPr>
              <a:t>околната</a:t>
            </a:r>
            <a:r>
              <a:rPr lang="ru-RU" altLang="de-DE" sz="1832" b="1" dirty="0">
                <a:ea typeface="ＭＳ Ｐゴシック" pitchFamily="34" charset="-128"/>
              </a:rPr>
              <a:t> среда </a:t>
            </a:r>
            <a:r>
              <a:rPr lang="bg-BG" altLang="de-DE" sz="1832" b="1" dirty="0">
                <a:ea typeface="ＭＳ Ｐゴシック" pitchFamily="34" charset="-128"/>
              </a:rPr>
              <a:t>и да е иновативен за България</a:t>
            </a:r>
            <a:endParaRPr lang="de-DE" altLang="de-DE" sz="1832" b="1" dirty="0">
              <a:ea typeface="ＭＳ Ｐゴシック" pitchFamily="34" charset="-128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altLang="de-DE" sz="1832" b="1" dirty="0">
                <a:solidFill>
                  <a:schemeClr val="tx1"/>
                </a:solidFill>
                <a:ea typeface="ＭＳ Ｐゴシック" pitchFamily="34" charset="-128"/>
              </a:rPr>
              <a:t>Достатъчно време за предварителна работа</a:t>
            </a:r>
            <a:endParaRPr lang="de-DE" altLang="de-DE" sz="1832" b="1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altLang="de-DE" sz="1832" b="1" dirty="0">
                <a:solidFill>
                  <a:schemeClr val="tx1"/>
                </a:solidFill>
                <a:ea typeface="ＭＳ Ｐゴシック" pitchFamily="34" charset="-128"/>
              </a:rPr>
              <a:t>Главният изпълнител се избира чрез състезателна процедура</a:t>
            </a:r>
            <a:endParaRPr lang="de-DE" altLang="de-DE" sz="1832" b="1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altLang="de-DE" sz="1832" b="1" dirty="0">
                <a:solidFill>
                  <a:schemeClr val="tx1"/>
                </a:solidFill>
                <a:ea typeface="ＭＳ Ｐゴシック" pitchFamily="34" charset="-128"/>
              </a:rPr>
              <a:t>Реалистичен времеви план </a:t>
            </a:r>
            <a:r>
              <a:rPr lang="de-DE" altLang="de-DE" sz="1832" b="1" dirty="0">
                <a:solidFill>
                  <a:schemeClr val="tx1"/>
                </a:solidFill>
                <a:ea typeface="ＭＳ Ｐゴシック" pitchFamily="34" charset="-128"/>
              </a:rPr>
              <a:t>=&gt; </a:t>
            </a:r>
            <a:r>
              <a:rPr lang="bg-BG" altLang="de-DE" sz="1832" b="1" dirty="0">
                <a:solidFill>
                  <a:schemeClr val="tx1"/>
                </a:solidFill>
                <a:ea typeface="ＭＳ Ｐゴシック" pitchFamily="34" charset="-128"/>
              </a:rPr>
              <a:t>Средствата са налични на годишна база</a:t>
            </a:r>
            <a:endParaRPr lang="de-DE" altLang="de-DE" sz="1832" b="1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altLang="de-DE" sz="1832" b="1" dirty="0">
                <a:solidFill>
                  <a:schemeClr val="tx1"/>
                </a:solidFill>
                <a:ea typeface="ＭＳ Ｐゴシック" pitchFamily="34" charset="-128"/>
              </a:rPr>
              <a:t>Икономическа ефективност</a:t>
            </a:r>
            <a:r>
              <a:rPr lang="de-DE" altLang="de-DE" sz="1832" b="1" dirty="0">
                <a:solidFill>
                  <a:schemeClr val="tx1"/>
                </a:solidFill>
                <a:ea typeface="ＭＳ Ｐゴシック" pitchFamily="34" charset="-128"/>
              </a:rPr>
              <a:t> =&gt; </a:t>
            </a:r>
            <a:r>
              <a:rPr lang="bg-BG" altLang="de-DE" sz="1832" b="1" dirty="0">
                <a:solidFill>
                  <a:schemeClr val="tx1"/>
                </a:solidFill>
                <a:ea typeface="ＭＳ Ｐゴシック" pitchFamily="34" charset="-128"/>
              </a:rPr>
              <a:t>преносимост</a:t>
            </a:r>
            <a:endParaRPr lang="de-DE" altLang="de-DE" sz="1832" b="1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altLang="de-DE" sz="1832" b="1" spc="-100" dirty="0">
                <a:ea typeface="ＭＳ Ｐゴシック" pitchFamily="34" charset="-128"/>
              </a:rPr>
              <a:t>Обезпечаване на общото финансиране преди изплащане на средствата</a:t>
            </a:r>
            <a:endParaRPr lang="de-DE" altLang="de-DE" sz="1832" b="1" spc="-100" dirty="0">
              <a:ea typeface="ＭＳ Ｐゴシック" pitchFamily="34" charset="-128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altLang="de-DE" sz="1832" b="1" dirty="0">
                <a:ea typeface="ＭＳ Ｐゴシック" pitchFamily="34" charset="-128"/>
              </a:rPr>
              <a:t>Допълнителна информация</a:t>
            </a:r>
            <a:r>
              <a:rPr lang="de-DE" altLang="de-DE" sz="1832" b="1" dirty="0">
                <a:ea typeface="ＭＳ Ｐゴシック" pitchFamily="34" charset="-128"/>
              </a:rPr>
              <a:t>: </a:t>
            </a:r>
            <a:r>
              <a:rPr lang="de-DE" altLang="de-DE" sz="1832" b="1" dirty="0">
                <a:solidFill>
                  <a:schemeClr val="tx1"/>
                </a:solidFill>
                <a:ea typeface="ＭＳ Ｐゴシック" pitchFamily="34" charset="-128"/>
                <a:hlinkClick r:id="rId2"/>
              </a:rPr>
              <a:t>http://www.bmub.bund.de/themen/forschung-foerderung/foerderprogramme/umweltinnovationsprogramm-ausland/</a:t>
            </a:r>
            <a:endParaRPr lang="de-DE" altLang="de-DE" b="1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2462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feld 1"/>
          <p:cNvSpPr txBox="1">
            <a:spLocks noChangeArrowheads="1"/>
          </p:cNvSpPr>
          <p:nvPr/>
        </p:nvSpPr>
        <p:spPr bwMode="auto">
          <a:xfrm>
            <a:off x="1079500" y="1089496"/>
            <a:ext cx="7993063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altLang="de-DE" dirty="0" err="1">
                <a:solidFill>
                  <a:schemeClr val="tx1"/>
                </a:solidFill>
              </a:rPr>
              <a:t>Програмата</a:t>
            </a:r>
            <a:r>
              <a:rPr lang="ru-RU" altLang="de-DE" dirty="0">
                <a:solidFill>
                  <a:schemeClr val="tx1"/>
                </a:solidFill>
              </a:rPr>
              <a:t> за </a:t>
            </a:r>
            <a:r>
              <a:rPr lang="ru-RU" altLang="de-DE" dirty="0" err="1">
                <a:solidFill>
                  <a:schemeClr val="tx1"/>
                </a:solidFill>
              </a:rPr>
              <a:t>иновации</a:t>
            </a:r>
            <a:r>
              <a:rPr lang="ru-RU" altLang="de-DE" dirty="0">
                <a:solidFill>
                  <a:schemeClr val="tx1"/>
                </a:solidFill>
              </a:rPr>
              <a:t> в </a:t>
            </a:r>
            <a:r>
              <a:rPr lang="ru-RU" altLang="de-DE" dirty="0" err="1">
                <a:solidFill>
                  <a:schemeClr val="tx1"/>
                </a:solidFill>
              </a:rPr>
              <a:t>околната</a:t>
            </a:r>
            <a:r>
              <a:rPr lang="ru-RU" altLang="de-DE" dirty="0">
                <a:solidFill>
                  <a:schemeClr val="tx1"/>
                </a:solidFill>
              </a:rPr>
              <a:t> среда за </a:t>
            </a:r>
            <a:r>
              <a:rPr lang="ru-RU" altLang="de-DE" dirty="0" err="1">
                <a:solidFill>
                  <a:schemeClr val="tx1"/>
                </a:solidFill>
              </a:rPr>
              <a:t>проекти</a:t>
            </a:r>
            <a:r>
              <a:rPr lang="ru-RU" altLang="de-DE" dirty="0">
                <a:solidFill>
                  <a:schemeClr val="tx1"/>
                </a:solidFill>
              </a:rPr>
              <a:t> в чужбина (</a:t>
            </a:r>
            <a:r>
              <a:rPr lang="ru-RU" altLang="de-DE" dirty="0" err="1">
                <a:solidFill>
                  <a:schemeClr val="tx1"/>
                </a:solidFill>
              </a:rPr>
              <a:t>страни</a:t>
            </a:r>
            <a:r>
              <a:rPr lang="ru-RU" altLang="de-DE" dirty="0">
                <a:solidFill>
                  <a:schemeClr val="tx1"/>
                </a:solidFill>
              </a:rPr>
              <a:t> </a:t>
            </a:r>
            <a:r>
              <a:rPr lang="ru-RU" altLang="de-DE" dirty="0" err="1">
                <a:solidFill>
                  <a:schemeClr val="tx1"/>
                </a:solidFill>
              </a:rPr>
              <a:t>извън</a:t>
            </a:r>
            <a:r>
              <a:rPr lang="ru-RU" altLang="de-DE" dirty="0">
                <a:solidFill>
                  <a:schemeClr val="tx1"/>
                </a:solidFill>
              </a:rPr>
              <a:t> Германия) e </a:t>
            </a:r>
            <a:r>
              <a:rPr lang="bg-BG" altLang="de-DE" dirty="0">
                <a:solidFill>
                  <a:schemeClr val="accent2"/>
                </a:solidFill>
              </a:rPr>
              <a:t>ориентирана към търсенето</a:t>
            </a:r>
            <a:r>
              <a:rPr lang="de-DE" altLang="de-DE" dirty="0">
                <a:solidFill>
                  <a:schemeClr val="tx1"/>
                </a:solidFill>
              </a:rPr>
              <a:t>. 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bg-BG" altLang="de-DE" dirty="0">
                <a:solidFill>
                  <a:schemeClr val="accent2"/>
                </a:solidFill>
              </a:rPr>
              <a:t>Тематични области</a:t>
            </a:r>
            <a:r>
              <a:rPr lang="de-DE" altLang="de-DE" dirty="0">
                <a:solidFill>
                  <a:schemeClr val="accent2"/>
                </a:solidFill>
              </a:rPr>
              <a:t>:</a:t>
            </a:r>
            <a:r>
              <a:rPr lang="de-DE" altLang="de-DE" dirty="0">
                <a:solidFill>
                  <a:schemeClr val="tx1"/>
                </a:solidFill>
              </a:rPr>
              <a:t> </a:t>
            </a:r>
            <a:r>
              <a:rPr lang="bg-BG" altLang="de-DE" dirty="0">
                <a:solidFill>
                  <a:schemeClr val="tx1"/>
                </a:solidFill>
              </a:rPr>
              <a:t>Опазване на климата</a:t>
            </a:r>
            <a:r>
              <a:rPr lang="de-DE" altLang="de-DE" dirty="0">
                <a:solidFill>
                  <a:schemeClr val="tx1"/>
                </a:solidFill>
              </a:rPr>
              <a:t>, </a:t>
            </a:r>
            <a:r>
              <a:rPr lang="ru-RU" altLang="de-DE" dirty="0" err="1">
                <a:solidFill>
                  <a:schemeClr val="tx1"/>
                </a:solidFill>
              </a:rPr>
              <a:t>опазване</a:t>
            </a:r>
            <a:r>
              <a:rPr lang="ru-RU" altLang="de-DE" dirty="0">
                <a:solidFill>
                  <a:schemeClr val="tx1"/>
                </a:solidFill>
              </a:rPr>
              <a:t> на </a:t>
            </a:r>
            <a:r>
              <a:rPr lang="ru-RU" altLang="de-DE" dirty="0" err="1">
                <a:solidFill>
                  <a:schemeClr val="tx1"/>
                </a:solidFill>
              </a:rPr>
              <a:t>чистотата</a:t>
            </a:r>
            <a:r>
              <a:rPr lang="ru-RU" altLang="de-DE" dirty="0">
                <a:solidFill>
                  <a:schemeClr val="tx1"/>
                </a:solidFill>
              </a:rPr>
              <a:t> на </a:t>
            </a:r>
            <a:r>
              <a:rPr lang="ru-RU" altLang="de-DE" dirty="0" err="1">
                <a:solidFill>
                  <a:schemeClr val="tx1"/>
                </a:solidFill>
              </a:rPr>
              <a:t>въздуха</a:t>
            </a:r>
            <a:r>
              <a:rPr lang="de-DE" altLang="de-DE" dirty="0">
                <a:solidFill>
                  <a:schemeClr val="tx1"/>
                </a:solidFill>
              </a:rPr>
              <a:t>, </a:t>
            </a:r>
            <a:r>
              <a:rPr lang="bg-BG" altLang="de-DE" dirty="0">
                <a:solidFill>
                  <a:schemeClr val="tx1"/>
                </a:solidFill>
              </a:rPr>
              <a:t>качеството на водите</a:t>
            </a:r>
            <a:r>
              <a:rPr lang="de-DE" altLang="de-DE" dirty="0">
                <a:solidFill>
                  <a:schemeClr val="tx1"/>
                </a:solidFill>
              </a:rPr>
              <a:t>, </a:t>
            </a:r>
            <a:r>
              <a:rPr lang="bg-BG" altLang="de-DE" dirty="0">
                <a:solidFill>
                  <a:schemeClr val="tx1"/>
                </a:solidFill>
              </a:rPr>
              <a:t>опазване на почвите</a:t>
            </a:r>
            <a:r>
              <a:rPr lang="de-DE" altLang="de-DE" dirty="0">
                <a:solidFill>
                  <a:schemeClr val="tx1"/>
                </a:solidFill>
              </a:rPr>
              <a:t>, </a:t>
            </a:r>
            <a:r>
              <a:rPr lang="bg-BG" altLang="de-DE" dirty="0">
                <a:solidFill>
                  <a:schemeClr val="tx1"/>
                </a:solidFill>
              </a:rPr>
              <a:t>ефективно използване на ресурсите</a:t>
            </a:r>
            <a:r>
              <a:rPr lang="de-DE" altLang="de-DE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altLang="de-DE" dirty="0" err="1">
                <a:solidFill>
                  <a:schemeClr val="tx1"/>
                </a:solidFill>
              </a:rPr>
              <a:t>Проектните</a:t>
            </a:r>
            <a:r>
              <a:rPr lang="ru-RU" altLang="de-DE" dirty="0">
                <a:solidFill>
                  <a:schemeClr val="tx1"/>
                </a:solidFill>
              </a:rPr>
              <a:t> идеи </a:t>
            </a:r>
            <a:r>
              <a:rPr lang="ru-RU" altLang="de-DE" dirty="0" err="1">
                <a:solidFill>
                  <a:schemeClr val="tx1"/>
                </a:solidFill>
              </a:rPr>
              <a:t>следва</a:t>
            </a:r>
            <a:r>
              <a:rPr lang="ru-RU" altLang="de-DE" dirty="0">
                <a:solidFill>
                  <a:schemeClr val="tx1"/>
                </a:solidFill>
              </a:rPr>
              <a:t> да </a:t>
            </a:r>
            <a:r>
              <a:rPr lang="ru-RU" altLang="de-DE" dirty="0" err="1">
                <a:solidFill>
                  <a:schemeClr val="tx1"/>
                </a:solidFill>
              </a:rPr>
              <a:t>бъдат</a:t>
            </a:r>
            <a:r>
              <a:rPr lang="ru-RU" altLang="de-DE" dirty="0">
                <a:solidFill>
                  <a:schemeClr val="tx1"/>
                </a:solidFill>
              </a:rPr>
              <a:t> </a:t>
            </a:r>
            <a:r>
              <a:rPr lang="bg-BG" altLang="de-DE" dirty="0">
                <a:solidFill>
                  <a:schemeClr val="accent2"/>
                </a:solidFill>
              </a:rPr>
              <a:t>одобрени</a:t>
            </a:r>
            <a:r>
              <a:rPr lang="ru-RU" altLang="de-DE" dirty="0">
                <a:solidFill>
                  <a:schemeClr val="tx1"/>
                </a:solidFill>
              </a:rPr>
              <a:t> от </a:t>
            </a:r>
            <a:r>
              <a:rPr lang="bg-BG" altLang="de-DE" dirty="0">
                <a:solidFill>
                  <a:schemeClr val="accent2"/>
                </a:solidFill>
              </a:rPr>
              <a:t>Министерство на околната среда и водите </a:t>
            </a:r>
            <a:r>
              <a:rPr lang="ru-RU" altLang="de-DE" dirty="0">
                <a:solidFill>
                  <a:schemeClr val="tx1"/>
                </a:solidFill>
              </a:rPr>
              <a:t>на </a:t>
            </a:r>
            <a:r>
              <a:rPr lang="ru-RU" altLang="de-DE" dirty="0" err="1">
                <a:solidFill>
                  <a:schemeClr val="tx1"/>
                </a:solidFill>
              </a:rPr>
              <a:t>Република</a:t>
            </a:r>
            <a:r>
              <a:rPr lang="ru-RU" altLang="de-DE" dirty="0">
                <a:solidFill>
                  <a:schemeClr val="tx1"/>
                </a:solidFill>
              </a:rPr>
              <a:t> </a:t>
            </a:r>
            <a:r>
              <a:rPr lang="ru-RU" altLang="de-DE" dirty="0" err="1">
                <a:solidFill>
                  <a:schemeClr val="tx1"/>
                </a:solidFill>
              </a:rPr>
              <a:t>България</a:t>
            </a:r>
            <a:r>
              <a:rPr lang="de-DE" altLang="de-DE" dirty="0">
                <a:solidFill>
                  <a:schemeClr val="tx1"/>
                </a:solidFill>
              </a:rPr>
              <a:t>. 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bg-BG" altLang="de-DE" dirty="0">
                <a:solidFill>
                  <a:schemeClr val="tx1"/>
                </a:solidFill>
              </a:rPr>
              <a:t>Проектната идея трябва да бъде </a:t>
            </a:r>
            <a:r>
              <a:rPr lang="bg-BG" altLang="de-DE" dirty="0">
                <a:solidFill>
                  <a:schemeClr val="accent2"/>
                </a:solidFill>
              </a:rPr>
              <a:t>иновативна</a:t>
            </a:r>
            <a:r>
              <a:rPr lang="de-DE" altLang="de-DE" dirty="0">
                <a:solidFill>
                  <a:schemeClr val="accent2"/>
                </a:solidFill>
              </a:rPr>
              <a:t> </a:t>
            </a:r>
            <a:r>
              <a:rPr lang="bg-BG" altLang="de-DE" dirty="0">
                <a:solidFill>
                  <a:schemeClr val="tx1"/>
                </a:solidFill>
              </a:rPr>
              <a:t>и</a:t>
            </a:r>
            <a:r>
              <a:rPr lang="de-DE" altLang="de-DE" dirty="0">
                <a:solidFill>
                  <a:schemeClr val="tx1"/>
                </a:solidFill>
              </a:rPr>
              <a:t> </a:t>
            </a:r>
            <a:r>
              <a:rPr lang="ru-RU" altLang="de-DE" dirty="0">
                <a:solidFill>
                  <a:schemeClr val="tx1"/>
                </a:solidFill>
              </a:rPr>
              <a:t>да служи </a:t>
            </a:r>
            <a:r>
              <a:rPr lang="ru-RU" altLang="de-DE" dirty="0" err="1">
                <a:solidFill>
                  <a:schemeClr val="tx1"/>
                </a:solidFill>
              </a:rPr>
              <a:t>като</a:t>
            </a:r>
            <a:r>
              <a:rPr lang="ru-RU" altLang="de-DE" dirty="0">
                <a:solidFill>
                  <a:schemeClr val="tx1"/>
                </a:solidFill>
              </a:rPr>
              <a:t> </a:t>
            </a:r>
            <a:r>
              <a:rPr lang="ru-RU" altLang="de-DE" dirty="0" err="1">
                <a:solidFill>
                  <a:schemeClr val="accent6"/>
                </a:solidFill>
              </a:rPr>
              <a:t>модел</a:t>
            </a:r>
            <a:r>
              <a:rPr lang="ru-RU" altLang="de-DE" dirty="0">
                <a:solidFill>
                  <a:schemeClr val="accent6"/>
                </a:solidFill>
              </a:rPr>
              <a:t> в контекста на </a:t>
            </a:r>
            <a:r>
              <a:rPr lang="ru-RU" altLang="de-DE" dirty="0" err="1">
                <a:solidFill>
                  <a:schemeClr val="accent6"/>
                </a:solidFill>
              </a:rPr>
              <a:t>политиките</a:t>
            </a:r>
            <a:r>
              <a:rPr lang="ru-RU" altLang="de-DE" dirty="0">
                <a:solidFill>
                  <a:schemeClr val="accent6"/>
                </a:solidFill>
              </a:rPr>
              <a:t> за </a:t>
            </a:r>
            <a:r>
              <a:rPr lang="ru-RU" altLang="de-DE" dirty="0" err="1">
                <a:solidFill>
                  <a:schemeClr val="accent6"/>
                </a:solidFill>
              </a:rPr>
              <a:t>опазване</a:t>
            </a:r>
            <a:r>
              <a:rPr lang="ru-RU" altLang="de-DE" dirty="0">
                <a:solidFill>
                  <a:schemeClr val="accent6"/>
                </a:solidFill>
              </a:rPr>
              <a:t> на </a:t>
            </a:r>
            <a:r>
              <a:rPr lang="ru-RU" altLang="de-DE" dirty="0" err="1">
                <a:solidFill>
                  <a:schemeClr val="accent6"/>
                </a:solidFill>
              </a:rPr>
              <a:t>околната</a:t>
            </a:r>
            <a:r>
              <a:rPr lang="ru-RU" altLang="de-DE" dirty="0">
                <a:solidFill>
                  <a:schemeClr val="accent6"/>
                </a:solidFill>
              </a:rPr>
              <a:t> среда</a:t>
            </a:r>
            <a:r>
              <a:rPr lang="ru-RU" altLang="de-DE" dirty="0">
                <a:solidFill>
                  <a:schemeClr val="tx1"/>
                </a:solidFill>
              </a:rPr>
              <a:t> </a:t>
            </a:r>
            <a:r>
              <a:rPr lang="bg-BG" altLang="de-DE" dirty="0">
                <a:solidFill>
                  <a:schemeClr val="tx1"/>
                </a:solidFill>
              </a:rPr>
              <a:t>в </a:t>
            </a:r>
            <a:r>
              <a:rPr lang="bg-BG" altLang="de-DE" dirty="0">
                <a:solidFill>
                  <a:schemeClr val="accent2"/>
                </a:solidFill>
              </a:rPr>
              <a:t>България</a:t>
            </a:r>
            <a:r>
              <a:rPr lang="de-DE" altLang="de-DE" dirty="0">
                <a:solidFill>
                  <a:schemeClr val="tx1"/>
                </a:solidFill>
              </a:rPr>
              <a:t>. 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altLang="de-DE" dirty="0">
                <a:solidFill>
                  <a:schemeClr val="accent2"/>
                </a:solidFill>
              </a:rPr>
              <a:t>Предложения за </a:t>
            </a:r>
            <a:r>
              <a:rPr lang="ru-RU" altLang="de-DE" dirty="0" err="1">
                <a:solidFill>
                  <a:schemeClr val="accent2"/>
                </a:solidFill>
              </a:rPr>
              <a:t>проекти</a:t>
            </a:r>
            <a:r>
              <a:rPr lang="ru-RU" altLang="de-DE" dirty="0">
                <a:solidFill>
                  <a:schemeClr val="accent2"/>
                </a:solidFill>
              </a:rPr>
              <a:t> </a:t>
            </a:r>
            <a:r>
              <a:rPr lang="ru-RU" altLang="de-DE" dirty="0" err="1">
                <a:solidFill>
                  <a:schemeClr val="tx1"/>
                </a:solidFill>
              </a:rPr>
              <a:t>могат</a:t>
            </a:r>
            <a:r>
              <a:rPr lang="ru-RU" altLang="de-DE" dirty="0">
                <a:solidFill>
                  <a:schemeClr val="tx1"/>
                </a:solidFill>
              </a:rPr>
              <a:t> да </a:t>
            </a:r>
            <a:r>
              <a:rPr lang="ru-RU" altLang="de-DE" dirty="0" err="1">
                <a:solidFill>
                  <a:schemeClr val="tx1"/>
                </a:solidFill>
              </a:rPr>
              <a:t>възникнат</a:t>
            </a:r>
            <a:r>
              <a:rPr lang="ru-RU" altLang="de-DE" dirty="0">
                <a:solidFill>
                  <a:schemeClr val="tx1"/>
                </a:solidFill>
              </a:rPr>
              <a:t> от вече </a:t>
            </a:r>
            <a:r>
              <a:rPr lang="ru-RU" altLang="de-DE" dirty="0" err="1">
                <a:solidFill>
                  <a:schemeClr val="tx1"/>
                </a:solidFill>
              </a:rPr>
              <a:t>проведени</a:t>
            </a:r>
            <a:r>
              <a:rPr lang="ru-RU" altLang="de-DE" dirty="0">
                <a:solidFill>
                  <a:schemeClr val="tx1"/>
                </a:solidFill>
              </a:rPr>
              <a:t> </a:t>
            </a:r>
            <a:r>
              <a:rPr lang="ru-RU" altLang="de-DE" dirty="0" err="1">
                <a:solidFill>
                  <a:schemeClr val="tx1"/>
                </a:solidFill>
              </a:rPr>
              <a:t>проекти</a:t>
            </a:r>
            <a:r>
              <a:rPr lang="ru-RU" altLang="de-DE" dirty="0">
                <a:solidFill>
                  <a:schemeClr val="tx1"/>
                </a:solidFill>
              </a:rPr>
              <a:t> на </a:t>
            </a:r>
            <a:r>
              <a:rPr lang="ru-RU" altLang="de-DE" dirty="0" err="1">
                <a:solidFill>
                  <a:schemeClr val="accent2"/>
                </a:solidFill>
              </a:rPr>
              <a:t>програмата</a:t>
            </a:r>
            <a:r>
              <a:rPr lang="ru-RU" altLang="de-DE" dirty="0">
                <a:solidFill>
                  <a:schemeClr val="accent2"/>
                </a:solidFill>
              </a:rPr>
              <a:t> за </a:t>
            </a:r>
            <a:r>
              <a:rPr lang="ru-RU" altLang="de-DE" dirty="0" err="1">
                <a:solidFill>
                  <a:schemeClr val="accent2"/>
                </a:solidFill>
              </a:rPr>
              <a:t>иновации</a:t>
            </a:r>
            <a:r>
              <a:rPr lang="ru-RU" altLang="de-DE" dirty="0">
                <a:solidFill>
                  <a:schemeClr val="accent2"/>
                </a:solidFill>
              </a:rPr>
              <a:t> в </a:t>
            </a:r>
            <a:r>
              <a:rPr lang="ru-RU" altLang="de-DE" dirty="0" err="1">
                <a:solidFill>
                  <a:schemeClr val="accent2"/>
                </a:solidFill>
              </a:rPr>
              <a:t>околната</a:t>
            </a:r>
            <a:r>
              <a:rPr lang="ru-RU" altLang="de-DE" dirty="0">
                <a:solidFill>
                  <a:schemeClr val="accent2"/>
                </a:solidFill>
              </a:rPr>
              <a:t> среда в чужбина (</a:t>
            </a:r>
            <a:r>
              <a:rPr lang="bg-BG" altLang="de-DE" dirty="0">
                <a:solidFill>
                  <a:schemeClr val="accent2"/>
                </a:solidFill>
              </a:rPr>
              <a:t>страни извън Германия)</a:t>
            </a:r>
            <a:r>
              <a:rPr lang="de-DE" altLang="de-DE" dirty="0">
                <a:solidFill>
                  <a:schemeClr val="accent2"/>
                </a:solidFill>
              </a:rPr>
              <a:t> </a:t>
            </a:r>
            <a:r>
              <a:rPr lang="ru-RU" altLang="de-DE" dirty="0">
                <a:solidFill>
                  <a:schemeClr val="tx1"/>
                </a:solidFill>
              </a:rPr>
              <a:t>или от </a:t>
            </a:r>
            <a:r>
              <a:rPr lang="ru-RU" altLang="de-DE" dirty="0" err="1">
                <a:solidFill>
                  <a:schemeClr val="accent6"/>
                </a:solidFill>
              </a:rPr>
              <a:t>програмата</a:t>
            </a:r>
            <a:r>
              <a:rPr lang="ru-RU" altLang="de-DE" dirty="0">
                <a:solidFill>
                  <a:schemeClr val="accent6"/>
                </a:solidFill>
              </a:rPr>
              <a:t> за </a:t>
            </a:r>
            <a:r>
              <a:rPr lang="ru-RU" altLang="de-DE" dirty="0" err="1">
                <a:solidFill>
                  <a:schemeClr val="accent6"/>
                </a:solidFill>
              </a:rPr>
              <a:t>иновации</a:t>
            </a:r>
            <a:r>
              <a:rPr lang="ru-RU" altLang="de-DE" dirty="0">
                <a:solidFill>
                  <a:schemeClr val="accent6"/>
                </a:solidFill>
              </a:rPr>
              <a:t> в </a:t>
            </a:r>
            <a:r>
              <a:rPr lang="ru-RU" altLang="de-DE" dirty="0" err="1">
                <a:solidFill>
                  <a:schemeClr val="accent6"/>
                </a:solidFill>
              </a:rPr>
              <a:t>околната</a:t>
            </a:r>
            <a:r>
              <a:rPr lang="ru-RU" altLang="de-DE" dirty="0">
                <a:solidFill>
                  <a:schemeClr val="accent6"/>
                </a:solidFill>
              </a:rPr>
              <a:t> среда в Германия</a:t>
            </a:r>
            <a:r>
              <a:rPr lang="de-DE" altLang="de-DE" dirty="0">
                <a:solidFill>
                  <a:schemeClr val="tx1"/>
                </a:solidFill>
              </a:rPr>
              <a:t>. 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bg-BG" altLang="de-DE" dirty="0">
                <a:solidFill>
                  <a:schemeClr val="accent2"/>
                </a:solidFill>
              </a:rPr>
              <a:t>Лице за контакт</a:t>
            </a:r>
            <a:r>
              <a:rPr lang="de-DE" altLang="de-DE" dirty="0">
                <a:solidFill>
                  <a:schemeClr val="tx1"/>
                </a:solidFill>
              </a:rPr>
              <a:t> </a:t>
            </a:r>
            <a:r>
              <a:rPr lang="bg-BG" altLang="de-DE" dirty="0">
                <a:solidFill>
                  <a:schemeClr val="tx1"/>
                </a:solidFill>
              </a:rPr>
              <a:t>при нужда от консултация</a:t>
            </a:r>
            <a:r>
              <a:rPr lang="de-DE" altLang="de-DE" dirty="0">
                <a:solidFill>
                  <a:schemeClr val="tx1"/>
                </a:solidFill>
              </a:rPr>
              <a:t>: </a:t>
            </a:r>
            <a:br>
              <a:rPr lang="de-DE" altLang="de-DE" dirty="0">
                <a:solidFill>
                  <a:schemeClr val="tx1"/>
                </a:solidFill>
              </a:rPr>
            </a:br>
            <a:r>
              <a:rPr lang="de-DE" altLang="de-DE" dirty="0">
                <a:solidFill>
                  <a:schemeClr val="tx1"/>
                </a:solidFill>
              </a:rPr>
              <a:t>Knut Höller, IWO e.V., Berlin </a:t>
            </a:r>
            <a:br>
              <a:rPr lang="de-DE" altLang="de-DE" dirty="0">
                <a:solidFill>
                  <a:schemeClr val="tx1"/>
                </a:solidFill>
              </a:rPr>
            </a:br>
            <a:r>
              <a:rPr lang="de-DE" altLang="de-DE" dirty="0">
                <a:solidFill>
                  <a:schemeClr val="tx1"/>
                </a:solidFill>
              </a:rPr>
              <a:t>Email: hoeller@iwoev.org, Telefon +491723204763 </a:t>
            </a:r>
            <a:endParaRPr lang="de-DE" altLang="de-DE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altLang="de-DE" dirty="0">
              <a:solidFill>
                <a:schemeClr val="tx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151880" y="323453"/>
            <a:ext cx="17560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altLang="de-DE" sz="3200" b="1" dirty="0">
                <a:solidFill>
                  <a:schemeClr val="tx1"/>
                </a:solidFill>
                <a:ea typeface="ＭＳ Ｐゴシック" pitchFamily="34" charset="-128"/>
              </a:rPr>
              <a:t>Резюме</a:t>
            </a:r>
            <a:endParaRPr lang="de-DE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253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503238" y="647700"/>
            <a:ext cx="7704137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>
              <a:spcAft>
                <a:spcPct val="0"/>
              </a:spcAft>
              <a:buClrTx/>
            </a:pPr>
            <a:r>
              <a:rPr lang="ru-RU" altLang="de-DE" sz="2800" b="1" dirty="0" err="1"/>
              <a:t>Изграждане</a:t>
            </a:r>
            <a:r>
              <a:rPr lang="ru-RU" altLang="de-DE" sz="2800" b="1" dirty="0"/>
              <a:t> на </a:t>
            </a:r>
            <a:r>
              <a:rPr lang="ru-RU" altLang="de-DE" sz="2800" b="1" dirty="0" err="1"/>
              <a:t>топлоцентрала</a:t>
            </a:r>
            <a:r>
              <a:rPr lang="ru-RU" altLang="de-DE" sz="2800" b="1" dirty="0"/>
              <a:t> на </a:t>
            </a:r>
            <a:r>
              <a:rPr lang="ru-RU" altLang="de-DE" sz="2800" b="1" dirty="0" err="1"/>
              <a:t>слама</a:t>
            </a:r>
            <a:r>
              <a:rPr lang="ru-RU" altLang="de-DE" sz="2800" b="1" dirty="0"/>
              <a:t> в община Дашина</a:t>
            </a:r>
            <a:endParaRPr lang="de-DE" altLang="de-DE" sz="2800" b="1" dirty="0"/>
          </a:p>
          <a:p>
            <a:pPr eaLnBrk="1">
              <a:spcAft>
                <a:spcPct val="0"/>
              </a:spcAft>
              <a:buClrTx/>
              <a:buFontTx/>
              <a:buNone/>
            </a:pPr>
            <a:endParaRPr lang="de-DE" altLang="de-DE" sz="2800" b="1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400274"/>
              </p:ext>
            </p:extLst>
          </p:nvPr>
        </p:nvGraphicFramePr>
        <p:xfrm>
          <a:off x="584200" y="1965325"/>
          <a:ext cx="9352656" cy="2462584"/>
        </p:xfrm>
        <a:graphic>
          <a:graphicData uri="http://schemas.openxmlformats.org/drawingml/2006/table">
            <a:tbl>
              <a:tblPr/>
              <a:tblGrid>
                <a:gridCol w="3117552">
                  <a:extLst>
                    <a:ext uri="{9D8B030D-6E8A-4147-A177-3AD203B41FA5}">
                      <a16:colId xmlns:a16="http://schemas.microsoft.com/office/drawing/2014/main" val="1820483459"/>
                    </a:ext>
                  </a:extLst>
                </a:gridCol>
                <a:gridCol w="3117552">
                  <a:extLst>
                    <a:ext uri="{9D8B030D-6E8A-4147-A177-3AD203B41FA5}">
                      <a16:colId xmlns:a16="http://schemas.microsoft.com/office/drawing/2014/main" val="1512338833"/>
                    </a:ext>
                  </a:extLst>
                </a:gridCol>
                <a:gridCol w="3117552">
                  <a:extLst>
                    <a:ext uri="{9D8B030D-6E8A-4147-A177-3AD203B41FA5}">
                      <a16:colId xmlns:a16="http://schemas.microsoft.com/office/drawing/2014/main" val="1441254162"/>
                    </a:ext>
                  </a:extLst>
                </a:gridCol>
              </a:tblGrid>
              <a:tr h="663071">
                <a:tc>
                  <a:txBody>
                    <a:bodyPr/>
                    <a:lstStyle/>
                    <a:p>
                      <a:r>
                        <a:rPr lang="bg-BG" sz="1800" b="1" dirty="0"/>
                        <a:t>Начало на проекта</a:t>
                      </a:r>
                      <a:endParaRPr lang="de-DE" sz="1800" dirty="0"/>
                    </a:p>
                    <a:p>
                      <a:r>
                        <a:rPr lang="de-DE" sz="1800" dirty="0"/>
                        <a:t>03/2013</a:t>
                      </a:r>
                    </a:p>
                  </a:txBody>
                  <a:tcPr marT="45701" marB="45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sz="1800" b="1" dirty="0" err="1"/>
                        <a:t>Бенефициер</a:t>
                      </a:r>
                      <a:endParaRPr lang="de-DE" sz="1800" dirty="0"/>
                    </a:p>
                    <a:p>
                      <a:r>
                        <a:rPr lang="bg-BG" sz="1800" dirty="0"/>
                        <a:t>община </a:t>
                      </a:r>
                      <a:r>
                        <a:rPr lang="bg-BG" sz="1800" dirty="0" err="1"/>
                        <a:t>Дашина</a:t>
                      </a:r>
                      <a:endParaRPr lang="de-DE" sz="1800" dirty="0"/>
                    </a:p>
                  </a:txBody>
                  <a:tcPr marT="45701" marB="45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sz="1800" b="1" dirty="0"/>
                        <a:t>Страна</a:t>
                      </a:r>
                      <a:endParaRPr lang="de-DE" sz="1800" dirty="0"/>
                    </a:p>
                    <a:p>
                      <a:r>
                        <a:rPr lang="bg-BG" sz="1800" dirty="0"/>
                        <a:t>Полша</a:t>
                      </a:r>
                      <a:endParaRPr lang="de-DE" sz="1800" dirty="0"/>
                    </a:p>
                  </a:txBody>
                  <a:tcPr marT="45701" marB="45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3546948"/>
                  </a:ext>
                </a:extLst>
              </a:tr>
              <a:tr h="1799513">
                <a:tc>
                  <a:txBody>
                    <a:bodyPr/>
                    <a:lstStyle/>
                    <a:p>
                      <a:r>
                        <a:rPr lang="bg-BG" sz="1800" b="1" dirty="0"/>
                        <a:t>Сума на отпуснато финансиране </a:t>
                      </a:r>
                      <a:endParaRPr lang="de-DE" sz="1800" dirty="0"/>
                    </a:p>
                    <a:p>
                      <a:r>
                        <a:rPr lang="de-DE" sz="1800" dirty="0"/>
                        <a:t>2,</a:t>
                      </a:r>
                      <a:r>
                        <a:rPr lang="de-DE" sz="1800" baseline="0" dirty="0"/>
                        <a:t>7 Mio. </a:t>
                      </a:r>
                      <a:r>
                        <a:rPr lang="de-DE" sz="1800" dirty="0"/>
                        <a:t>Euro</a:t>
                      </a:r>
                    </a:p>
                    <a:p>
                      <a:endParaRPr lang="bg-BG" sz="1800" b="1" dirty="0"/>
                    </a:p>
                    <a:p>
                      <a:r>
                        <a:rPr lang="bg-BG" sz="1800" b="1" dirty="0"/>
                        <a:t>Тема</a:t>
                      </a:r>
                      <a:endParaRPr lang="de-DE" sz="1800" dirty="0"/>
                    </a:p>
                    <a:p>
                      <a:r>
                        <a:rPr lang="bg-BG" sz="1800" dirty="0"/>
                        <a:t>Опазване на климата</a:t>
                      </a:r>
                      <a:endParaRPr lang="de-DE" sz="1800" dirty="0"/>
                    </a:p>
                  </a:txBody>
                  <a:tcPr marT="45701" marB="45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800"/>
                    </a:p>
                  </a:txBody>
                  <a:tcPr marT="45701" marB="45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sz="1800" b="1" dirty="0"/>
                        <a:t>Място</a:t>
                      </a:r>
                      <a:r>
                        <a:rPr lang="de-DE" sz="1800" b="1" dirty="0"/>
                        <a:t>/</a:t>
                      </a:r>
                      <a:r>
                        <a:rPr lang="bg-BG" sz="1800" b="1" dirty="0"/>
                        <a:t>Регион</a:t>
                      </a:r>
                      <a:endParaRPr lang="de-DE" sz="1800" dirty="0"/>
                    </a:p>
                    <a:p>
                      <a:r>
                        <a:rPr lang="bg-BG" sz="1800" dirty="0" err="1"/>
                        <a:t>Дашина</a:t>
                      </a:r>
                      <a:endParaRPr lang="de-DE" sz="1800" dirty="0"/>
                    </a:p>
                    <a:p>
                      <a:r>
                        <a:rPr lang="bg-BG" sz="1800" b="1" dirty="0"/>
                        <a:t>Партньор</a:t>
                      </a:r>
                      <a:endParaRPr lang="de-DE" sz="1800" dirty="0"/>
                    </a:p>
                    <a:p>
                      <a:r>
                        <a:rPr lang="ru-RU" sz="1800" dirty="0"/>
                        <a:t>Министерство на </a:t>
                      </a:r>
                      <a:r>
                        <a:rPr lang="ru-RU" sz="1800" dirty="0" err="1"/>
                        <a:t>околната</a:t>
                      </a:r>
                      <a:r>
                        <a:rPr lang="ru-RU" sz="1800" baseline="0" dirty="0"/>
                        <a:t> </a:t>
                      </a:r>
                      <a:r>
                        <a:rPr lang="ru-RU" sz="1800" dirty="0"/>
                        <a:t>среда на </a:t>
                      </a:r>
                      <a:r>
                        <a:rPr lang="ru-RU" sz="1800" dirty="0" err="1"/>
                        <a:t>Република</a:t>
                      </a:r>
                      <a:r>
                        <a:rPr lang="ru-RU" sz="1800" dirty="0"/>
                        <a:t> </a:t>
                      </a:r>
                      <a:r>
                        <a:rPr lang="ru-RU" sz="1800" dirty="0" err="1"/>
                        <a:t>Полша</a:t>
                      </a:r>
                      <a:endParaRPr lang="ru-RU" sz="1800" dirty="0"/>
                    </a:p>
                  </a:txBody>
                  <a:tcPr marT="45701" marB="45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6978903"/>
                  </a:ext>
                </a:extLst>
              </a:tr>
            </a:tbl>
          </a:graphicData>
        </a:graphic>
      </p:graphicFrame>
      <p:pic>
        <p:nvPicPr>
          <p:cNvPr id="9226" name="Picture 8" descr="Stro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3275013"/>
            <a:ext cx="273843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Rechteck 4"/>
          <p:cNvSpPr>
            <a:spLocks noChangeArrowheads="1"/>
          </p:cNvSpPr>
          <p:nvPr/>
        </p:nvSpPr>
        <p:spPr bwMode="auto">
          <a:xfrm>
            <a:off x="2520950" y="5867400"/>
            <a:ext cx="467995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1200">
                <a:solidFill>
                  <a:schemeClr val="tx1"/>
                </a:solidFill>
              </a:rPr>
              <a:t>http://www.proplanta.de/web/image/Bilder/Stroh_Bild_idb1362736996_1024.jpg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503238" y="647700"/>
            <a:ext cx="8208962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de-DE" sz="2800" b="1" dirty="0" err="1">
                <a:solidFill>
                  <a:srgbClr val="000000"/>
                </a:solidFill>
              </a:rPr>
              <a:t>Обновяване</a:t>
            </a:r>
            <a:r>
              <a:rPr lang="ru-RU" altLang="de-DE" sz="2800" b="1" dirty="0">
                <a:solidFill>
                  <a:srgbClr val="000000"/>
                </a:solidFill>
              </a:rPr>
              <a:t> на </a:t>
            </a:r>
            <a:r>
              <a:rPr lang="ru-RU" altLang="de-DE" sz="2800" b="1" dirty="0" err="1">
                <a:solidFill>
                  <a:srgbClr val="000000"/>
                </a:solidFill>
              </a:rPr>
              <a:t>централното</a:t>
            </a:r>
            <a:r>
              <a:rPr lang="ru-RU" altLang="de-DE" sz="2800" b="1" dirty="0">
                <a:solidFill>
                  <a:srgbClr val="000000"/>
                </a:solidFill>
              </a:rPr>
              <a:t> </a:t>
            </a:r>
            <a:r>
              <a:rPr lang="ru-RU" altLang="de-DE" sz="2800" b="1" dirty="0" err="1">
                <a:solidFill>
                  <a:srgbClr val="000000"/>
                </a:solidFill>
              </a:rPr>
              <a:t>топлоснабдяване</a:t>
            </a:r>
            <a:r>
              <a:rPr lang="ru-RU" altLang="de-DE" sz="2800" b="1" dirty="0">
                <a:solidFill>
                  <a:srgbClr val="000000"/>
                </a:solidFill>
              </a:rPr>
              <a:t> на град </a:t>
            </a:r>
            <a:r>
              <a:rPr lang="ru-RU" altLang="de-DE" sz="2800" b="1" dirty="0" err="1">
                <a:solidFill>
                  <a:srgbClr val="000000"/>
                </a:solidFill>
              </a:rPr>
              <a:t>Желгава</a:t>
            </a:r>
            <a:endParaRPr lang="en-GB" altLang="de-DE" sz="2800" b="1" dirty="0">
              <a:solidFill>
                <a:srgbClr val="000000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895055"/>
              </p:ext>
            </p:extLst>
          </p:nvPr>
        </p:nvGraphicFramePr>
        <p:xfrm>
          <a:off x="503238" y="1668463"/>
          <a:ext cx="9433617" cy="2651788"/>
        </p:xfrm>
        <a:graphic>
          <a:graphicData uri="http://schemas.openxmlformats.org/drawingml/2006/table">
            <a:tbl>
              <a:tblPr/>
              <a:tblGrid>
                <a:gridCol w="2880890">
                  <a:extLst>
                    <a:ext uri="{9D8B030D-6E8A-4147-A177-3AD203B41FA5}">
                      <a16:colId xmlns:a16="http://schemas.microsoft.com/office/drawing/2014/main" val="2538944754"/>
                    </a:ext>
                  </a:extLst>
                </a:gridCol>
                <a:gridCol w="3408188">
                  <a:extLst>
                    <a:ext uri="{9D8B030D-6E8A-4147-A177-3AD203B41FA5}">
                      <a16:colId xmlns:a16="http://schemas.microsoft.com/office/drawing/2014/main" val="3780629914"/>
                    </a:ext>
                  </a:extLst>
                </a:gridCol>
                <a:gridCol w="3144539">
                  <a:extLst>
                    <a:ext uri="{9D8B030D-6E8A-4147-A177-3AD203B41FA5}">
                      <a16:colId xmlns:a16="http://schemas.microsoft.com/office/drawing/2014/main" val="3595136951"/>
                    </a:ext>
                  </a:extLst>
                </a:gridCol>
              </a:tblGrid>
              <a:tr h="914414">
                <a:tc>
                  <a:txBody>
                    <a:bodyPr/>
                    <a:lstStyle/>
                    <a:p>
                      <a:r>
                        <a:rPr lang="bg-BG" sz="1800" b="1" dirty="0"/>
                        <a:t>Продължителност на проекта </a:t>
                      </a:r>
                      <a:endParaRPr lang="de-DE" sz="1800" dirty="0"/>
                    </a:p>
                    <a:p>
                      <a:r>
                        <a:rPr lang="de-DE" sz="1800" dirty="0"/>
                        <a:t>10/2005 - 11/2010</a:t>
                      </a:r>
                    </a:p>
                  </a:txBody>
                  <a:tcPr marT="45727" marB="457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sz="1800" b="1" dirty="0" err="1"/>
                        <a:t>Бенефициер</a:t>
                      </a:r>
                      <a:r>
                        <a:rPr lang="bg-BG" sz="1800" b="1" dirty="0"/>
                        <a:t> </a:t>
                      </a:r>
                      <a:endParaRPr lang="de-DE" sz="1800" dirty="0"/>
                    </a:p>
                    <a:p>
                      <a:r>
                        <a:rPr lang="de-DE" sz="1800" dirty="0"/>
                        <a:t>SIA </a:t>
                      </a:r>
                      <a:r>
                        <a:rPr lang="de-DE" sz="1800" dirty="0" err="1"/>
                        <a:t>Jelgavas</a:t>
                      </a:r>
                      <a:r>
                        <a:rPr lang="de-DE" sz="1800" dirty="0"/>
                        <a:t> </a:t>
                      </a:r>
                      <a:r>
                        <a:rPr lang="de-DE" sz="1800" dirty="0" err="1"/>
                        <a:t>Kogeneracija</a:t>
                      </a:r>
                      <a:endParaRPr lang="de-DE" sz="1800" dirty="0"/>
                    </a:p>
                  </a:txBody>
                  <a:tcPr marT="45727" marB="457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sz="1800" b="1" dirty="0"/>
                        <a:t>Страна</a:t>
                      </a:r>
                      <a:endParaRPr lang="de-DE" sz="1800" dirty="0"/>
                    </a:p>
                    <a:p>
                      <a:r>
                        <a:rPr lang="bg-BG" sz="1800" dirty="0"/>
                        <a:t>Латвия</a:t>
                      </a:r>
                      <a:endParaRPr lang="de-DE" sz="1800" dirty="0"/>
                    </a:p>
                  </a:txBody>
                  <a:tcPr marT="45727" marB="457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3709788"/>
                  </a:ext>
                </a:extLst>
              </a:tr>
              <a:tr h="1737374">
                <a:tc gridSpan="2">
                  <a:txBody>
                    <a:bodyPr/>
                    <a:lstStyle/>
                    <a:p>
                      <a:r>
                        <a:rPr lang="bg-BG" sz="1800" b="1" dirty="0"/>
                        <a:t>Отпуснато финансиране </a:t>
                      </a:r>
                      <a:endParaRPr lang="de-DE" sz="1800" dirty="0"/>
                    </a:p>
                    <a:p>
                      <a:r>
                        <a:rPr lang="de-DE" sz="1800" dirty="0"/>
                        <a:t>280</a:t>
                      </a:r>
                      <a:r>
                        <a:rPr lang="bg-BG" sz="1800" dirty="0"/>
                        <a:t> хил. евро</a:t>
                      </a:r>
                      <a:endParaRPr lang="de-DE" sz="1800" dirty="0"/>
                    </a:p>
                    <a:p>
                      <a:r>
                        <a:rPr lang="bg-BG" sz="1800" b="1" spc="-40" dirty="0"/>
                        <a:t>Тема: </a:t>
                      </a:r>
                      <a:r>
                        <a:rPr lang="bg-BG" sz="1800" spc="-40" dirty="0"/>
                        <a:t>Опазване на</a:t>
                      </a:r>
                      <a:r>
                        <a:rPr lang="bg-BG" sz="1800" spc="-40" baseline="0" dirty="0"/>
                        <a:t> климата</a:t>
                      </a:r>
                      <a:r>
                        <a:rPr lang="bg-BG" sz="1800" spc="-40" dirty="0"/>
                        <a:t> </a:t>
                      </a:r>
                      <a:endParaRPr lang="de-DE" sz="1800" spc="-40" dirty="0"/>
                    </a:p>
                  </a:txBody>
                  <a:tcPr marT="45727" marB="457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T="45727" marB="457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sz="1800" b="1" dirty="0"/>
                        <a:t>Място</a:t>
                      </a:r>
                      <a:r>
                        <a:rPr lang="de-DE" sz="1800" b="1" dirty="0"/>
                        <a:t>/</a:t>
                      </a:r>
                      <a:r>
                        <a:rPr lang="bg-BG" sz="1800" b="1" dirty="0"/>
                        <a:t>Регион</a:t>
                      </a:r>
                      <a:endParaRPr lang="de-DE" sz="1800" dirty="0"/>
                    </a:p>
                    <a:p>
                      <a:r>
                        <a:rPr lang="bg-BG" sz="1800" dirty="0" err="1"/>
                        <a:t>Желгава</a:t>
                      </a:r>
                      <a:endParaRPr lang="de-DE" sz="1800" dirty="0"/>
                    </a:p>
                    <a:p>
                      <a:pPr marL="0" indent="0"/>
                      <a:r>
                        <a:rPr lang="bg-BG" sz="1800" b="1" dirty="0"/>
                        <a:t>Партньор</a:t>
                      </a:r>
                      <a:endParaRPr lang="de-DE" sz="1800" dirty="0"/>
                    </a:p>
                    <a:p>
                      <a:r>
                        <a:rPr lang="ru-RU" sz="1800" dirty="0"/>
                        <a:t>Министерство на </a:t>
                      </a:r>
                      <a:r>
                        <a:rPr lang="ru-RU" sz="1800" dirty="0" err="1"/>
                        <a:t>околната</a:t>
                      </a:r>
                      <a:r>
                        <a:rPr lang="ru-RU" sz="1800" dirty="0"/>
                        <a:t> среда на </a:t>
                      </a:r>
                      <a:r>
                        <a:rPr lang="ru-RU" sz="1800" dirty="0" err="1"/>
                        <a:t>Република</a:t>
                      </a:r>
                      <a:r>
                        <a:rPr lang="ru-RU" sz="1800" dirty="0"/>
                        <a:t> Латвия</a:t>
                      </a:r>
                    </a:p>
                  </a:txBody>
                  <a:tcPr marT="45727" marB="457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0419326"/>
                  </a:ext>
                </a:extLst>
              </a:tr>
            </a:tbl>
          </a:graphicData>
        </a:graphic>
      </p:graphicFrame>
      <p:pic>
        <p:nvPicPr>
          <p:cNvPr id="11" name="Picture 8" descr="DSC046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4041775"/>
            <a:ext cx="4194175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DSC0215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8" y="3851275"/>
            <a:ext cx="4603750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503238" y="647700"/>
            <a:ext cx="8208962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de-DE" sz="2800" b="1" dirty="0" err="1">
                <a:solidFill>
                  <a:srgbClr val="000000"/>
                </a:solidFill>
              </a:rPr>
              <a:t>Обновяване</a:t>
            </a:r>
            <a:r>
              <a:rPr lang="ru-RU" altLang="de-DE" sz="2800" b="1" dirty="0">
                <a:solidFill>
                  <a:srgbClr val="000000"/>
                </a:solidFill>
              </a:rPr>
              <a:t> на </a:t>
            </a:r>
            <a:r>
              <a:rPr lang="ru-RU" altLang="de-DE" sz="2800" b="1" dirty="0" err="1">
                <a:solidFill>
                  <a:srgbClr val="000000"/>
                </a:solidFill>
              </a:rPr>
              <a:t>централното</a:t>
            </a:r>
            <a:r>
              <a:rPr lang="ru-RU" altLang="de-DE" sz="2800" b="1" dirty="0">
                <a:solidFill>
                  <a:srgbClr val="000000"/>
                </a:solidFill>
              </a:rPr>
              <a:t> </a:t>
            </a:r>
            <a:r>
              <a:rPr lang="ru-RU" altLang="de-DE" sz="2800" b="1" dirty="0" err="1">
                <a:solidFill>
                  <a:srgbClr val="000000"/>
                </a:solidFill>
              </a:rPr>
              <a:t>топлоснабдяване</a:t>
            </a:r>
            <a:r>
              <a:rPr lang="ru-RU" altLang="de-DE" sz="2800" b="1" dirty="0">
                <a:solidFill>
                  <a:srgbClr val="000000"/>
                </a:solidFill>
              </a:rPr>
              <a:t> на град </a:t>
            </a:r>
            <a:r>
              <a:rPr lang="ru-RU" altLang="de-DE" sz="2800" b="1" dirty="0" err="1">
                <a:solidFill>
                  <a:srgbClr val="000000"/>
                </a:solidFill>
              </a:rPr>
              <a:t>Желгава</a:t>
            </a:r>
            <a:endParaRPr lang="en-GB" altLang="de-DE" sz="2800" b="1" dirty="0">
              <a:solidFill>
                <a:srgbClr val="000000"/>
              </a:solidFill>
            </a:endParaRPr>
          </a:p>
        </p:txBody>
      </p:sp>
      <p:pic>
        <p:nvPicPr>
          <p:cNvPr id="13315" name="Inhaltsplatzhalter 6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8450" y="1835150"/>
            <a:ext cx="2103438" cy="2930525"/>
          </a:xfrm>
        </p:spPr>
      </p:pic>
      <p:pic>
        <p:nvPicPr>
          <p:cNvPr id="13316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8" y="1763713"/>
            <a:ext cx="4397375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Grafik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3935413"/>
            <a:ext cx="1465263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feld 1"/>
          <p:cNvSpPr txBox="1">
            <a:spLocks noChangeArrowheads="1"/>
          </p:cNvSpPr>
          <p:nvPr/>
        </p:nvSpPr>
        <p:spPr bwMode="auto">
          <a:xfrm>
            <a:off x="2447925" y="5210175"/>
            <a:ext cx="59955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de-DE" dirty="0">
                <a:solidFill>
                  <a:schemeClr val="tx1"/>
                </a:solidFill>
              </a:rPr>
              <a:t>Проект образец, </a:t>
            </a:r>
            <a:r>
              <a:rPr lang="ru-RU" altLang="de-DE" dirty="0" err="1">
                <a:solidFill>
                  <a:schemeClr val="tx1"/>
                </a:solidFill>
              </a:rPr>
              <a:t>който</a:t>
            </a:r>
            <a:r>
              <a:rPr lang="ru-RU" altLang="de-DE" dirty="0">
                <a:solidFill>
                  <a:schemeClr val="tx1"/>
                </a:solidFill>
              </a:rPr>
              <a:t> </a:t>
            </a:r>
            <a:r>
              <a:rPr lang="ru-RU" altLang="de-DE" dirty="0" err="1">
                <a:solidFill>
                  <a:schemeClr val="tx1"/>
                </a:solidFill>
              </a:rPr>
              <a:t>може</a:t>
            </a:r>
            <a:r>
              <a:rPr lang="ru-RU" altLang="de-DE" dirty="0">
                <a:solidFill>
                  <a:schemeClr val="tx1"/>
                </a:solidFill>
              </a:rPr>
              <a:t> да </a:t>
            </a:r>
            <a:r>
              <a:rPr lang="ru-RU" altLang="de-DE" dirty="0" err="1">
                <a:solidFill>
                  <a:schemeClr val="tx1"/>
                </a:solidFill>
              </a:rPr>
              <a:t>бъде</a:t>
            </a:r>
            <a:r>
              <a:rPr lang="ru-RU" altLang="de-DE" dirty="0">
                <a:solidFill>
                  <a:schemeClr val="tx1"/>
                </a:solidFill>
              </a:rPr>
              <a:t> </a:t>
            </a:r>
            <a:r>
              <a:rPr lang="ru-RU" altLang="de-DE" dirty="0" err="1">
                <a:solidFill>
                  <a:schemeClr val="tx1"/>
                </a:solidFill>
              </a:rPr>
              <a:t>възпроизвеждан</a:t>
            </a:r>
            <a:endParaRPr lang="ru-RU" altLang="de-DE" dirty="0">
              <a:solidFill>
                <a:schemeClr val="tx1"/>
              </a:solidFill>
            </a:endParaRPr>
          </a:p>
          <a:p>
            <a:r>
              <a:rPr lang="ru-RU" altLang="de-DE" dirty="0" err="1">
                <a:solidFill>
                  <a:schemeClr val="tx1"/>
                </a:solidFill>
              </a:rPr>
              <a:t>Голям</a:t>
            </a:r>
            <a:r>
              <a:rPr lang="ru-RU" altLang="de-DE" dirty="0">
                <a:solidFill>
                  <a:schemeClr val="tx1"/>
                </a:solidFill>
              </a:rPr>
              <a:t> отзвук сред </a:t>
            </a:r>
            <a:r>
              <a:rPr lang="ru-RU" altLang="de-DE" dirty="0" err="1">
                <a:solidFill>
                  <a:schemeClr val="tx1"/>
                </a:solidFill>
              </a:rPr>
              <a:t>обществеността</a:t>
            </a:r>
            <a:r>
              <a:rPr lang="ru-RU" altLang="de-DE" dirty="0">
                <a:solidFill>
                  <a:schemeClr val="tx1"/>
                </a:solidFill>
              </a:rPr>
              <a:t>.</a:t>
            </a:r>
            <a:r>
              <a:rPr lang="de-DE" altLang="de-DE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574676" y="323453"/>
            <a:ext cx="8497887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/>
          <a:p>
            <a:r>
              <a:rPr lang="ru-RU" altLang="de-DE" sz="2800" b="1" dirty="0" err="1">
                <a:solidFill>
                  <a:schemeClr val="tx1"/>
                </a:solidFill>
              </a:rPr>
              <a:t>Повишаване</a:t>
            </a:r>
            <a:r>
              <a:rPr lang="ru-RU" altLang="de-DE" sz="2800" b="1" dirty="0">
                <a:solidFill>
                  <a:schemeClr val="tx1"/>
                </a:solidFill>
              </a:rPr>
              <a:t> на </a:t>
            </a:r>
            <a:r>
              <a:rPr lang="ru-RU" altLang="de-DE" sz="2800" b="1" dirty="0" err="1">
                <a:solidFill>
                  <a:schemeClr val="tx1"/>
                </a:solidFill>
              </a:rPr>
              <a:t>квалификацията</a:t>
            </a:r>
            <a:r>
              <a:rPr lang="ru-RU" altLang="de-DE" sz="2800" b="1" dirty="0">
                <a:solidFill>
                  <a:schemeClr val="tx1"/>
                </a:solidFill>
              </a:rPr>
              <a:t> и обучение на </a:t>
            </a:r>
            <a:r>
              <a:rPr lang="ru-RU" altLang="de-DE" sz="2800" b="1" dirty="0" err="1">
                <a:solidFill>
                  <a:schemeClr val="tx1"/>
                </a:solidFill>
              </a:rPr>
              <a:t>мениджъри</a:t>
            </a:r>
            <a:r>
              <a:rPr lang="ru-RU" altLang="de-DE" sz="2800" b="1" dirty="0">
                <a:solidFill>
                  <a:schemeClr val="tx1"/>
                </a:solidFill>
              </a:rPr>
              <a:t> за </a:t>
            </a:r>
            <a:r>
              <a:rPr lang="ru-RU" altLang="de-DE" sz="2800" b="1" dirty="0" err="1">
                <a:solidFill>
                  <a:schemeClr val="tx1"/>
                </a:solidFill>
              </a:rPr>
              <a:t>саниране</a:t>
            </a:r>
            <a:r>
              <a:rPr lang="ru-RU" altLang="de-DE" sz="2800" b="1" dirty="0">
                <a:solidFill>
                  <a:schemeClr val="tx1"/>
                </a:solidFill>
              </a:rPr>
              <a:t> на </a:t>
            </a:r>
            <a:r>
              <a:rPr lang="ru-RU" altLang="de-DE" sz="2800" b="1" dirty="0" err="1">
                <a:solidFill>
                  <a:schemeClr val="tx1"/>
                </a:solidFill>
              </a:rPr>
              <a:t>сгради</a:t>
            </a:r>
            <a:r>
              <a:rPr lang="ru-RU" altLang="de-DE" sz="2800" b="1" dirty="0">
                <a:solidFill>
                  <a:schemeClr val="tx1"/>
                </a:solidFill>
              </a:rPr>
              <a:t> </a:t>
            </a:r>
          </a:p>
          <a:p>
            <a:r>
              <a:rPr lang="de-DE" altLang="de-DE" b="1" dirty="0">
                <a:solidFill>
                  <a:schemeClr val="tx1"/>
                </a:solidFill>
              </a:rPr>
              <a:t>("</a:t>
            </a:r>
            <a:r>
              <a:rPr lang="de-DE" altLang="de-DE" b="1" dirty="0" err="1">
                <a:solidFill>
                  <a:schemeClr val="tx1"/>
                </a:solidFill>
              </a:rPr>
              <a:t>majas</a:t>
            </a:r>
            <a:r>
              <a:rPr lang="de-DE" altLang="de-DE" b="1" dirty="0">
                <a:solidFill>
                  <a:schemeClr val="tx1"/>
                </a:solidFill>
              </a:rPr>
              <a:t> </a:t>
            </a:r>
            <a:r>
              <a:rPr lang="de-DE" altLang="de-DE" b="1" dirty="0" err="1">
                <a:solidFill>
                  <a:schemeClr val="tx1"/>
                </a:solidFill>
              </a:rPr>
              <a:t>draugs</a:t>
            </a:r>
            <a:r>
              <a:rPr lang="de-DE" altLang="de-DE" b="1" dirty="0">
                <a:solidFill>
                  <a:schemeClr val="tx1"/>
                </a:solidFill>
              </a:rPr>
              <a:t>" = "</a:t>
            </a:r>
            <a:r>
              <a:rPr lang="bg-BG" altLang="de-DE" b="1" dirty="0">
                <a:solidFill>
                  <a:schemeClr val="tx1"/>
                </a:solidFill>
              </a:rPr>
              <a:t>приятели на къщата</a:t>
            </a:r>
            <a:r>
              <a:rPr lang="de-DE" altLang="de-DE" b="1" dirty="0">
                <a:solidFill>
                  <a:schemeClr val="tx1"/>
                </a:solidFill>
              </a:rPr>
              <a:t>")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559396"/>
              </p:ext>
            </p:extLst>
          </p:nvPr>
        </p:nvGraphicFramePr>
        <p:xfrm>
          <a:off x="575816" y="1373188"/>
          <a:ext cx="8496747" cy="3201194"/>
        </p:xfrm>
        <a:graphic>
          <a:graphicData uri="http://schemas.openxmlformats.org/drawingml/2006/table">
            <a:tbl>
              <a:tblPr/>
              <a:tblGrid>
                <a:gridCol w="2832547">
                  <a:extLst>
                    <a:ext uri="{9D8B030D-6E8A-4147-A177-3AD203B41FA5}">
                      <a16:colId xmlns:a16="http://schemas.microsoft.com/office/drawing/2014/main" val="2217147619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625510345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2170900810"/>
                    </a:ext>
                  </a:extLst>
                </a:gridCol>
              </a:tblGrid>
              <a:tr h="1738114">
                <a:tc>
                  <a:txBody>
                    <a:bodyPr/>
                    <a:lstStyle/>
                    <a:p>
                      <a:r>
                        <a:rPr lang="bg-BG" sz="1800" b="1" dirty="0"/>
                        <a:t>Продължителност на проекта</a:t>
                      </a:r>
                      <a:endParaRPr lang="de-DE" sz="1800" b="1" dirty="0"/>
                    </a:p>
                    <a:p>
                      <a:r>
                        <a:rPr lang="de-DE" sz="1800" dirty="0"/>
                        <a:t>02/2010 - 10/2011</a:t>
                      </a:r>
                    </a:p>
                  </a:txBody>
                  <a:tcPr marL="91427" marR="91427" marT="45740" marB="457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br>
                        <a:rPr lang="de-DE" sz="1800" b="1" dirty="0"/>
                      </a:br>
                      <a:endParaRPr lang="de-DE" sz="1800" b="1" dirty="0"/>
                    </a:p>
                    <a:p>
                      <a:r>
                        <a:rPr lang="bg-BG" sz="1800" b="1" dirty="0" err="1"/>
                        <a:t>Бенефициер</a:t>
                      </a:r>
                      <a:endParaRPr lang="de-DE" sz="1800" dirty="0"/>
                    </a:p>
                    <a:p>
                      <a:r>
                        <a:rPr lang="ru-RU" sz="1800" dirty="0"/>
                        <a:t>Инициатива на </a:t>
                      </a:r>
                      <a:r>
                        <a:rPr lang="ru-RU" sz="1800" dirty="0" err="1"/>
                        <a:t>жилищно</a:t>
                      </a:r>
                      <a:r>
                        <a:rPr lang="ru-RU" sz="1800" dirty="0"/>
                        <a:t> </a:t>
                      </a:r>
                      <a:r>
                        <a:rPr lang="ru-RU" sz="1800" dirty="0" err="1"/>
                        <a:t>стопанство</a:t>
                      </a:r>
                      <a:r>
                        <a:rPr lang="ru-RU" sz="1800" dirty="0"/>
                        <a:t> </a:t>
                      </a:r>
                    </a:p>
                    <a:p>
                      <a:r>
                        <a:rPr lang="ru-RU" sz="1800" dirty="0" err="1"/>
                        <a:t>Източна</a:t>
                      </a:r>
                      <a:r>
                        <a:rPr lang="ru-RU" sz="1800" dirty="0"/>
                        <a:t> Европа </a:t>
                      </a:r>
                      <a:r>
                        <a:rPr lang="ru-RU" sz="1800" dirty="0" err="1"/>
                        <a:t>е.V</a:t>
                      </a:r>
                      <a:r>
                        <a:rPr lang="ru-RU" sz="1800" dirty="0"/>
                        <a:t>.</a:t>
                      </a:r>
                    </a:p>
                  </a:txBody>
                  <a:tcPr marL="91427" marR="91427" marT="45740" marB="457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sz="1800" b="1" dirty="0"/>
                        <a:t>Страна</a:t>
                      </a:r>
                      <a:endParaRPr lang="de-DE" sz="1800" dirty="0"/>
                    </a:p>
                    <a:p>
                      <a:r>
                        <a:rPr lang="bg-BG" sz="1800" dirty="0"/>
                        <a:t>Латвия</a:t>
                      </a:r>
                      <a:endParaRPr lang="de-DE" sz="1800" dirty="0"/>
                    </a:p>
                  </a:txBody>
                  <a:tcPr marL="91427" marR="91427" marT="45740" marB="457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175313"/>
                  </a:ext>
                </a:extLst>
              </a:tr>
              <a:tr h="1463080">
                <a:tc gridSpan="2">
                  <a:txBody>
                    <a:bodyPr/>
                    <a:lstStyle/>
                    <a:p>
                      <a:r>
                        <a:rPr lang="bg-BG" sz="1800" b="1" dirty="0"/>
                        <a:t>Отпуснато финансиране</a:t>
                      </a:r>
                      <a:endParaRPr lang="de-DE" sz="1800" dirty="0"/>
                    </a:p>
                    <a:p>
                      <a:r>
                        <a:rPr lang="de-DE" sz="1800" dirty="0"/>
                        <a:t>240</a:t>
                      </a:r>
                      <a:r>
                        <a:rPr lang="bg-BG" sz="1800" dirty="0"/>
                        <a:t> хил. евро</a:t>
                      </a:r>
                      <a:endParaRPr lang="de-DE" sz="1800" dirty="0"/>
                    </a:p>
                    <a:p>
                      <a:r>
                        <a:rPr lang="bg-BG" sz="1800" b="1" dirty="0"/>
                        <a:t>Тема </a:t>
                      </a:r>
                      <a:r>
                        <a:rPr lang="bg-BG" sz="1800" dirty="0"/>
                        <a:t>Опазване на климата </a:t>
                      </a:r>
                      <a:endParaRPr lang="de-DE" sz="1800" dirty="0"/>
                    </a:p>
                  </a:txBody>
                  <a:tcPr marL="91427" marR="91427" marT="45740" marB="457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27" marR="91427" marT="45740" marB="457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sz="1800" b="1" dirty="0"/>
                        <a:t>Партньор</a:t>
                      </a:r>
                      <a:endParaRPr lang="de-DE" sz="1800" dirty="0"/>
                    </a:p>
                    <a:p>
                      <a:r>
                        <a:rPr lang="ru-RU" sz="1800" dirty="0"/>
                        <a:t>Министерство на </a:t>
                      </a:r>
                      <a:r>
                        <a:rPr lang="ru-RU" sz="1800" dirty="0" err="1"/>
                        <a:t>околната</a:t>
                      </a:r>
                      <a:r>
                        <a:rPr lang="ru-RU" sz="1800" dirty="0"/>
                        <a:t> среда на </a:t>
                      </a:r>
                      <a:r>
                        <a:rPr lang="ru-RU" sz="1800" dirty="0" err="1"/>
                        <a:t>Република</a:t>
                      </a:r>
                      <a:r>
                        <a:rPr lang="ru-RU" sz="1800" dirty="0"/>
                        <a:t> Латвия</a:t>
                      </a:r>
                      <a:endParaRPr lang="de-DE" sz="1800" dirty="0"/>
                    </a:p>
                  </a:txBody>
                  <a:tcPr marL="91427" marR="91427" marT="45740" marB="457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6894522"/>
                  </a:ext>
                </a:extLst>
              </a:tr>
            </a:tbl>
          </a:graphicData>
        </a:graphic>
      </p:graphicFrame>
      <p:pic>
        <p:nvPicPr>
          <p:cNvPr id="15370" name="Picture 5" descr="Majas_draugs_TU_Berlin_070420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4427538"/>
            <a:ext cx="3816350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6" descr="tempFil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4572000"/>
            <a:ext cx="1584325" cy="15430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feld 1"/>
          <p:cNvSpPr txBox="1">
            <a:spLocks noChangeArrowheads="1"/>
          </p:cNvSpPr>
          <p:nvPr/>
        </p:nvSpPr>
        <p:spPr bwMode="auto">
          <a:xfrm>
            <a:off x="936625" y="971550"/>
            <a:ext cx="77755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de-DE" sz="2400" dirty="0" err="1">
                <a:solidFill>
                  <a:schemeClr val="tx1"/>
                </a:solidFill>
              </a:rPr>
              <a:t>Основни</a:t>
            </a:r>
            <a:r>
              <a:rPr lang="ru-RU" altLang="de-DE" sz="2400" dirty="0">
                <a:solidFill>
                  <a:schemeClr val="tx1"/>
                </a:solidFill>
              </a:rPr>
              <a:t> </a:t>
            </a:r>
            <a:r>
              <a:rPr lang="ru-RU" altLang="de-DE" sz="2400" dirty="0" err="1">
                <a:solidFill>
                  <a:schemeClr val="tx1"/>
                </a:solidFill>
              </a:rPr>
              <a:t>акценти</a:t>
            </a:r>
            <a:r>
              <a:rPr lang="ru-RU" altLang="de-DE" sz="2400" dirty="0">
                <a:solidFill>
                  <a:schemeClr val="tx1"/>
                </a:solidFill>
              </a:rPr>
              <a:t> в </a:t>
            </a:r>
            <a:r>
              <a:rPr lang="ru-RU" altLang="de-DE" sz="2400" dirty="0" err="1">
                <a:solidFill>
                  <a:schemeClr val="tx1"/>
                </a:solidFill>
              </a:rPr>
              <a:t>програмата</a:t>
            </a:r>
            <a:r>
              <a:rPr lang="ru-RU" altLang="de-DE" sz="2400" dirty="0">
                <a:solidFill>
                  <a:schemeClr val="tx1"/>
                </a:solidFill>
              </a:rPr>
              <a:t> за </a:t>
            </a:r>
            <a:r>
              <a:rPr lang="ru-RU" altLang="de-DE" sz="2400" dirty="0" err="1">
                <a:solidFill>
                  <a:schemeClr val="tx1"/>
                </a:solidFill>
              </a:rPr>
              <a:t>иновации</a:t>
            </a:r>
            <a:r>
              <a:rPr lang="ru-RU" altLang="de-DE" sz="2400" dirty="0">
                <a:solidFill>
                  <a:schemeClr val="tx1"/>
                </a:solidFill>
              </a:rPr>
              <a:t> в </a:t>
            </a:r>
            <a:r>
              <a:rPr lang="ru-RU" altLang="de-DE" sz="2400" dirty="0" err="1">
                <a:solidFill>
                  <a:schemeClr val="tx1"/>
                </a:solidFill>
              </a:rPr>
              <a:t>околната</a:t>
            </a:r>
            <a:r>
              <a:rPr lang="ru-RU" altLang="de-DE" sz="2400" dirty="0">
                <a:solidFill>
                  <a:schemeClr val="tx1"/>
                </a:solidFill>
              </a:rPr>
              <a:t> среда в </a:t>
            </a:r>
            <a:r>
              <a:rPr lang="ru-RU" altLang="de-DE" sz="2400" dirty="0" err="1">
                <a:solidFill>
                  <a:schemeClr val="tx1"/>
                </a:solidFill>
              </a:rPr>
              <a:t>страната</a:t>
            </a:r>
            <a:r>
              <a:rPr lang="ru-RU" altLang="de-DE" sz="2400" dirty="0">
                <a:solidFill>
                  <a:schemeClr val="tx1"/>
                </a:solidFill>
              </a:rPr>
              <a:t> (Германия)</a:t>
            </a:r>
            <a:endParaRPr lang="de-DE" altLang="de-DE" dirty="0">
              <a:solidFill>
                <a:schemeClr val="tx1"/>
              </a:solidFill>
            </a:endParaRPr>
          </a:p>
        </p:txBody>
      </p:sp>
      <p:grpSp>
        <p:nvGrpSpPr>
          <p:cNvPr id="19459" name="Gruppieren 2"/>
          <p:cNvGrpSpPr>
            <a:grpSpLocks/>
          </p:cNvGrpSpPr>
          <p:nvPr/>
        </p:nvGrpSpPr>
        <p:grpSpPr bwMode="auto">
          <a:xfrm>
            <a:off x="2203450" y="2336800"/>
            <a:ext cx="7473480" cy="3819525"/>
            <a:chOff x="2203258" y="2337370"/>
            <a:chExt cx="7473836" cy="3818731"/>
          </a:xfrm>
        </p:grpSpPr>
        <p:pic>
          <p:nvPicPr>
            <p:cNvPr id="19460" name="Picture 4" descr="http://www.umweltinnovationsprogramm.de/sites/all/themes/uip/img/I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3258" y="5435376"/>
              <a:ext cx="909638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1" name="Textfeld 2"/>
            <p:cNvSpPr txBox="1">
              <a:spLocks noChangeArrowheads="1"/>
            </p:cNvSpPr>
            <p:nvPr/>
          </p:nvSpPr>
          <p:spPr bwMode="auto">
            <a:xfrm>
              <a:off x="3291129" y="4587651"/>
              <a:ext cx="6385965" cy="369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de-DE" dirty="0" err="1">
                  <a:solidFill>
                    <a:schemeClr val="tx1"/>
                  </a:solidFill>
                </a:rPr>
                <a:t>Ефективно</a:t>
              </a:r>
              <a:r>
                <a:rPr lang="ru-RU" altLang="de-DE" dirty="0">
                  <a:solidFill>
                    <a:schemeClr val="tx1"/>
                  </a:solidFill>
                </a:rPr>
                <a:t> </a:t>
              </a:r>
              <a:r>
                <a:rPr lang="ru-RU" altLang="de-DE" dirty="0" err="1">
                  <a:solidFill>
                    <a:schemeClr val="tx1"/>
                  </a:solidFill>
                </a:rPr>
                <a:t>използване</a:t>
              </a:r>
              <a:r>
                <a:rPr lang="ru-RU" altLang="de-DE" dirty="0">
                  <a:solidFill>
                    <a:schemeClr val="tx1"/>
                  </a:solidFill>
                </a:rPr>
                <a:t> на </a:t>
              </a:r>
              <a:r>
                <a:rPr lang="ru-RU" altLang="de-DE" dirty="0" err="1">
                  <a:solidFill>
                    <a:schemeClr val="tx1"/>
                  </a:solidFill>
                </a:rPr>
                <a:t>материалите</a:t>
              </a:r>
              <a:r>
                <a:rPr lang="ru-RU" altLang="de-DE" dirty="0">
                  <a:solidFill>
                    <a:schemeClr val="tx1"/>
                  </a:solidFill>
                </a:rPr>
                <a:t> в </a:t>
              </a:r>
              <a:r>
                <a:rPr lang="ru-RU" altLang="de-DE" dirty="0" err="1">
                  <a:solidFill>
                    <a:schemeClr val="tx1"/>
                  </a:solidFill>
                </a:rPr>
                <a:t>производството</a:t>
              </a:r>
              <a:endParaRPr lang="de-DE" altLang="de-DE" dirty="0">
                <a:solidFill>
                  <a:schemeClr val="tx1"/>
                </a:solidFill>
              </a:endParaRPr>
            </a:p>
          </p:txBody>
        </p:sp>
        <p:sp>
          <p:nvSpPr>
            <p:cNvPr id="19462" name="Textfeld 9"/>
            <p:cNvSpPr txBox="1">
              <a:spLocks noChangeArrowheads="1"/>
            </p:cNvSpPr>
            <p:nvPr/>
          </p:nvSpPr>
          <p:spPr bwMode="auto">
            <a:xfrm>
              <a:off x="3348376" y="5514751"/>
              <a:ext cx="38322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de-DE" altLang="de-DE" dirty="0">
                  <a:solidFill>
                    <a:schemeClr val="tx1"/>
                  </a:solidFill>
                </a:rPr>
                <a:t>IT </a:t>
              </a:r>
              <a:r>
                <a:rPr lang="de-DE" altLang="de-DE" dirty="0" err="1">
                  <a:solidFill>
                    <a:schemeClr val="tx1"/>
                  </a:solidFill>
                </a:rPr>
                <a:t>goes</a:t>
              </a:r>
              <a:r>
                <a:rPr lang="de-DE" altLang="de-DE" dirty="0">
                  <a:solidFill>
                    <a:schemeClr val="tx1"/>
                  </a:solidFill>
                </a:rPr>
                <a:t> </a:t>
              </a:r>
              <a:r>
                <a:rPr lang="de-DE" altLang="de-DE" dirty="0" err="1">
                  <a:solidFill>
                    <a:schemeClr val="tx1"/>
                  </a:solidFill>
                </a:rPr>
                <a:t>green</a:t>
              </a:r>
              <a:r>
                <a:rPr lang="de-DE" altLang="de-DE" dirty="0">
                  <a:solidFill>
                    <a:schemeClr val="tx1"/>
                  </a:solidFill>
                </a:rPr>
                <a:t> </a:t>
              </a:r>
            </a:p>
          </p:txBody>
        </p:sp>
        <p:pic>
          <p:nvPicPr>
            <p:cNvPr id="19463" name="Picture 6" descr="http://www.umweltinnovationsprogramm.de/sites/all/themes/uip/img/materia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230" y="4353495"/>
              <a:ext cx="68421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4" name="Picture 2" descr="http://www.umweltinnovationsprogramm.de/sites/all/themes/uip/img/abwasse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9755" y="3291457"/>
              <a:ext cx="500062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5" name="Picture 8" descr="http://www.umweltinnovationsprogramm.de/sites/all/themes/uip/img/beleuchtung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2130" y="2337370"/>
              <a:ext cx="595312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6" name="Textfeld 12"/>
            <p:cNvSpPr txBox="1">
              <a:spLocks noChangeArrowheads="1"/>
            </p:cNvSpPr>
            <p:nvPr/>
          </p:nvSpPr>
          <p:spPr bwMode="auto">
            <a:xfrm>
              <a:off x="3239970" y="3489895"/>
              <a:ext cx="5616893" cy="369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altLang="de-DE" dirty="0" err="1">
                  <a:solidFill>
                    <a:schemeClr val="tx1"/>
                  </a:solidFill>
                </a:rPr>
                <a:t>Енергоефективни</a:t>
              </a:r>
              <a:r>
                <a:rPr lang="ru-RU" altLang="de-DE" dirty="0">
                  <a:solidFill>
                    <a:schemeClr val="tx1"/>
                  </a:solidFill>
                </a:rPr>
                <a:t> </a:t>
              </a:r>
              <a:r>
                <a:rPr lang="ru-RU" altLang="de-DE" dirty="0" err="1">
                  <a:solidFill>
                    <a:schemeClr val="tx1"/>
                  </a:solidFill>
                </a:rPr>
                <a:t>съоръжение</a:t>
              </a:r>
              <a:r>
                <a:rPr lang="ru-RU" altLang="de-DE" dirty="0">
                  <a:solidFill>
                    <a:schemeClr val="tx1"/>
                  </a:solidFill>
                </a:rPr>
                <a:t> за </a:t>
              </a:r>
              <a:r>
                <a:rPr lang="ru-RU" altLang="de-DE" dirty="0" err="1">
                  <a:solidFill>
                    <a:schemeClr val="tx1"/>
                  </a:solidFill>
                </a:rPr>
                <a:t>отпадъчни</a:t>
              </a:r>
              <a:r>
                <a:rPr lang="ru-RU" altLang="de-DE" dirty="0">
                  <a:solidFill>
                    <a:schemeClr val="tx1"/>
                  </a:solidFill>
                </a:rPr>
                <a:t> води</a:t>
              </a:r>
              <a:endParaRPr lang="de-DE" altLang="de-DE" dirty="0">
                <a:solidFill>
                  <a:schemeClr val="tx1"/>
                </a:solidFill>
              </a:endParaRPr>
            </a:p>
          </p:txBody>
        </p:sp>
        <p:sp>
          <p:nvSpPr>
            <p:cNvPr id="19467" name="Textfeld 13"/>
            <p:cNvSpPr txBox="1">
              <a:spLocks noChangeArrowheads="1"/>
            </p:cNvSpPr>
            <p:nvPr/>
          </p:nvSpPr>
          <p:spPr bwMode="auto">
            <a:xfrm>
              <a:off x="3239970" y="2545332"/>
              <a:ext cx="4392698" cy="369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bg-BG" altLang="de-DE" dirty="0" err="1">
                  <a:solidFill>
                    <a:schemeClr val="tx1"/>
                  </a:solidFill>
                </a:rPr>
                <a:t>Енергоефективно</a:t>
              </a:r>
              <a:r>
                <a:rPr lang="bg-BG" altLang="de-DE" dirty="0">
                  <a:solidFill>
                    <a:schemeClr val="tx1"/>
                  </a:solidFill>
                </a:rPr>
                <a:t> градско осветление </a:t>
              </a:r>
              <a:endParaRPr lang="de-DE" altLang="de-DE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feld 1"/>
          <p:cNvSpPr txBox="1">
            <a:spLocks noChangeArrowheads="1"/>
          </p:cNvSpPr>
          <p:nvPr/>
        </p:nvSpPr>
        <p:spPr bwMode="auto">
          <a:xfrm>
            <a:off x="1079500" y="830406"/>
            <a:ext cx="7993063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r>
              <a:rPr lang="bg-BG" sz="2400" b="1" dirty="0">
                <a:solidFill>
                  <a:schemeClr val="tx1"/>
                </a:solidFill>
              </a:rPr>
              <a:t>Изходна позиция</a:t>
            </a:r>
            <a:endParaRPr lang="de-DE" sz="2400" b="1" dirty="0">
              <a:solidFill>
                <a:schemeClr val="tx1"/>
              </a:solidFill>
            </a:endParaRPr>
          </a:p>
          <a:p>
            <a:endParaRPr lang="de-DE" sz="2400" dirty="0">
              <a:solidFill>
                <a:schemeClr val="tx1"/>
              </a:solidFill>
            </a:endParaRPr>
          </a:p>
          <a:p>
            <a:r>
              <a:rPr lang="bg-BG" sz="2400" dirty="0">
                <a:solidFill>
                  <a:schemeClr val="tx1"/>
                </a:solidFill>
              </a:rPr>
              <a:t>Интересът на Германия</a:t>
            </a:r>
            <a:r>
              <a:rPr lang="de-DE" sz="2400" dirty="0">
                <a:solidFill>
                  <a:schemeClr val="tx1"/>
                </a:solidFill>
              </a:rPr>
              <a:t>:</a:t>
            </a:r>
          </a:p>
          <a:p>
            <a:r>
              <a:rPr lang="de-DE" sz="2400" dirty="0">
                <a:solidFill>
                  <a:schemeClr val="tx1"/>
                </a:solidFill>
              </a:rPr>
              <a:t>• </a:t>
            </a:r>
            <a:r>
              <a:rPr lang="ru-RU" sz="2400" dirty="0" err="1">
                <a:solidFill>
                  <a:schemeClr val="tx1"/>
                </a:solidFill>
              </a:rPr>
              <a:t>Намаляване</a:t>
            </a:r>
            <a:r>
              <a:rPr lang="ru-RU" sz="2400" dirty="0">
                <a:solidFill>
                  <a:schemeClr val="tx1"/>
                </a:solidFill>
              </a:rPr>
              <a:t> на </a:t>
            </a:r>
            <a:r>
              <a:rPr lang="ru-RU" sz="2400" dirty="0" err="1">
                <a:solidFill>
                  <a:schemeClr val="tx1"/>
                </a:solidFill>
              </a:rPr>
              <a:t>замърсяването</a:t>
            </a:r>
            <a:r>
              <a:rPr lang="ru-RU" sz="2400" dirty="0">
                <a:solidFill>
                  <a:schemeClr val="tx1"/>
                </a:solidFill>
              </a:rPr>
              <a:t> на </a:t>
            </a:r>
            <a:r>
              <a:rPr lang="ru-RU" sz="2400" dirty="0" err="1">
                <a:solidFill>
                  <a:schemeClr val="tx1"/>
                </a:solidFill>
              </a:rPr>
              <a:t>околната</a:t>
            </a:r>
            <a:r>
              <a:rPr lang="ru-RU" sz="2400" dirty="0">
                <a:solidFill>
                  <a:schemeClr val="tx1"/>
                </a:solidFill>
              </a:rPr>
              <a:t> среда </a:t>
            </a:r>
            <a:r>
              <a:rPr lang="bg-BG" sz="2400" dirty="0">
                <a:solidFill>
                  <a:schemeClr val="tx1"/>
                </a:solidFill>
              </a:rPr>
              <a:t>в чужбина</a:t>
            </a:r>
            <a:endParaRPr lang="de-DE" sz="2400" dirty="0">
              <a:solidFill>
                <a:schemeClr val="tx1"/>
              </a:solidFill>
            </a:endParaRPr>
          </a:p>
          <a:p>
            <a:r>
              <a:rPr lang="de-DE" sz="2400" dirty="0">
                <a:solidFill>
                  <a:schemeClr val="tx1"/>
                </a:solidFill>
              </a:rPr>
              <a:t>• „</a:t>
            </a:r>
            <a:r>
              <a:rPr lang="bg-BG" sz="2400" dirty="0">
                <a:solidFill>
                  <a:schemeClr val="tx1"/>
                </a:solidFill>
              </a:rPr>
              <a:t>Трансфер на философия</a:t>
            </a:r>
            <a:r>
              <a:rPr lang="de-DE" sz="2400" dirty="0">
                <a:solidFill>
                  <a:schemeClr val="tx1"/>
                </a:solidFill>
              </a:rPr>
              <a:t>“ </a:t>
            </a:r>
            <a:r>
              <a:rPr lang="bg-BG" sz="2400" dirty="0">
                <a:solidFill>
                  <a:schemeClr val="tx1"/>
                </a:solidFill>
              </a:rPr>
              <a:t>за ефективно опазване на околната среда и климата</a:t>
            </a:r>
          </a:p>
          <a:p>
            <a:endParaRPr lang="de-DE" sz="2400" dirty="0">
              <a:solidFill>
                <a:schemeClr val="tx1"/>
              </a:solidFill>
            </a:endParaRPr>
          </a:p>
          <a:p>
            <a:r>
              <a:rPr lang="bg-BG" sz="2400" dirty="0">
                <a:solidFill>
                  <a:schemeClr val="tx1"/>
                </a:solidFill>
              </a:rPr>
              <a:t>Общият интерес на Германия и България</a:t>
            </a:r>
            <a:r>
              <a:rPr lang="de-DE" sz="2400" dirty="0">
                <a:solidFill>
                  <a:schemeClr val="tx1"/>
                </a:solidFill>
              </a:rPr>
              <a:t>:</a:t>
            </a:r>
          </a:p>
          <a:p>
            <a:r>
              <a:rPr lang="de-DE" sz="2400" dirty="0">
                <a:solidFill>
                  <a:schemeClr val="tx1"/>
                </a:solidFill>
              </a:rPr>
              <a:t>• </a:t>
            </a:r>
            <a:r>
              <a:rPr lang="bg-BG" sz="2400" dirty="0">
                <a:solidFill>
                  <a:schemeClr val="tx1"/>
                </a:solidFill>
              </a:rPr>
              <a:t>Европейски и глобални цели за опазване на околната среда и климата</a:t>
            </a:r>
            <a:endParaRPr lang="de-DE" sz="2400" dirty="0">
              <a:solidFill>
                <a:schemeClr val="tx1"/>
              </a:solidFill>
            </a:endParaRPr>
          </a:p>
          <a:p>
            <a:endParaRPr lang="de-DE" sz="2400" b="1" dirty="0">
              <a:solidFill>
                <a:schemeClr val="tx1"/>
              </a:solidFill>
            </a:endParaRPr>
          </a:p>
          <a:p>
            <a:r>
              <a:rPr lang="de-DE" sz="2400" b="1" dirty="0">
                <a:solidFill>
                  <a:schemeClr val="tx1"/>
                </a:solidFill>
              </a:rPr>
              <a:t>→ </a:t>
            </a:r>
            <a:r>
              <a:rPr lang="bg-BG" sz="2400" b="1" dirty="0">
                <a:solidFill>
                  <a:schemeClr val="tx1"/>
                </a:solidFill>
              </a:rPr>
              <a:t>Споразумение за съвместно изпълнение на екологични пилотни проекти в Република България от</a:t>
            </a:r>
            <a:r>
              <a:rPr lang="de-DE" sz="2400" b="1" dirty="0">
                <a:solidFill>
                  <a:schemeClr val="tx1"/>
                </a:solidFill>
              </a:rPr>
              <a:t> 20 </a:t>
            </a:r>
            <a:r>
              <a:rPr lang="bg-BG" sz="2400" b="1" dirty="0">
                <a:solidFill>
                  <a:schemeClr val="tx1"/>
                </a:solidFill>
              </a:rPr>
              <a:t>юни</a:t>
            </a:r>
            <a:r>
              <a:rPr lang="de-DE" sz="2400" b="1" dirty="0">
                <a:solidFill>
                  <a:schemeClr val="tx1"/>
                </a:solidFill>
              </a:rPr>
              <a:t> 2016</a:t>
            </a:r>
            <a:endParaRPr lang="de-DE" altLang="de-DE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503238" y="647700"/>
            <a:ext cx="8497887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/>
          <a:p>
            <a:endParaRPr lang="de-DE" altLang="de-DE" b="1">
              <a:solidFill>
                <a:schemeClr val="tx1"/>
              </a:solidFill>
            </a:endParaRPr>
          </a:p>
        </p:txBody>
      </p:sp>
      <p:grpSp>
        <p:nvGrpSpPr>
          <p:cNvPr id="21507" name="Gruppieren 1"/>
          <p:cNvGrpSpPr>
            <a:grpSpLocks/>
          </p:cNvGrpSpPr>
          <p:nvPr/>
        </p:nvGrpSpPr>
        <p:grpSpPr bwMode="auto">
          <a:xfrm>
            <a:off x="846138" y="468313"/>
            <a:ext cx="6642100" cy="719137"/>
            <a:chOff x="845792" y="467549"/>
            <a:chExt cx="6642792" cy="720000"/>
          </a:xfrm>
        </p:grpSpPr>
        <p:pic>
          <p:nvPicPr>
            <p:cNvPr id="21509" name="Picture 8" descr="http://www.umweltinnovationsprogramm.de/sites/all/themes/uip/img/beleuchtun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792" y="467549"/>
              <a:ext cx="59412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0" name="Textfeld 8"/>
            <p:cNvSpPr txBox="1">
              <a:spLocks noChangeArrowheads="1"/>
            </p:cNvSpPr>
            <p:nvPr/>
          </p:nvSpPr>
          <p:spPr bwMode="auto">
            <a:xfrm>
              <a:off x="2288798" y="674201"/>
              <a:ext cx="519978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bg-BG" altLang="de-DE" sz="2000" dirty="0" err="1">
                  <a:solidFill>
                    <a:schemeClr val="tx1"/>
                  </a:solidFill>
                </a:rPr>
                <a:t>Енергоефективно</a:t>
              </a:r>
              <a:r>
                <a:rPr lang="bg-BG" altLang="de-DE" sz="2000" dirty="0">
                  <a:solidFill>
                    <a:schemeClr val="tx1"/>
                  </a:solidFill>
                </a:rPr>
                <a:t> градско осветление </a:t>
              </a:r>
              <a:endParaRPr lang="de-DE" altLang="de-DE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1508" name="Rechteck 4"/>
          <p:cNvSpPr>
            <a:spLocks noChangeArrowheads="1"/>
          </p:cNvSpPr>
          <p:nvPr/>
        </p:nvSpPr>
        <p:spPr bwMode="auto">
          <a:xfrm>
            <a:off x="1008063" y="1474788"/>
            <a:ext cx="8424862" cy="437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bg-BG" altLang="de-DE" sz="2000" dirty="0">
                <a:solidFill>
                  <a:schemeClr val="accent6"/>
                </a:solidFill>
              </a:rPr>
              <a:t>Предистория</a:t>
            </a:r>
            <a:r>
              <a:rPr lang="de-DE" altLang="de-DE" sz="2000" dirty="0">
                <a:solidFill>
                  <a:schemeClr val="tx1"/>
                </a:solidFill>
              </a:rPr>
              <a:t>: </a:t>
            </a:r>
            <a:r>
              <a:rPr lang="bg-BG" altLang="de-DE" sz="2000" dirty="0">
                <a:solidFill>
                  <a:schemeClr val="tx1"/>
                </a:solidFill>
              </a:rPr>
              <a:t>Конкурс за </a:t>
            </a:r>
            <a:r>
              <a:rPr lang="ru-RU" altLang="de-DE" sz="2000" dirty="0">
                <a:solidFill>
                  <a:schemeClr val="tx1"/>
                </a:solidFill>
              </a:rPr>
              <a:t>„</a:t>
            </a:r>
            <a:r>
              <a:rPr lang="ru-RU" altLang="de-DE" sz="2000" dirty="0" err="1">
                <a:solidFill>
                  <a:schemeClr val="tx1"/>
                </a:solidFill>
              </a:rPr>
              <a:t>Енергоефективно</a:t>
            </a:r>
            <a:r>
              <a:rPr lang="ru-RU" altLang="de-DE" sz="2000" dirty="0">
                <a:solidFill>
                  <a:schemeClr val="tx1"/>
                </a:solidFill>
              </a:rPr>
              <a:t> </a:t>
            </a:r>
            <a:r>
              <a:rPr lang="ru-RU" altLang="de-DE" sz="2000" dirty="0" err="1">
                <a:solidFill>
                  <a:schemeClr val="tx1"/>
                </a:solidFill>
              </a:rPr>
              <a:t>градско</a:t>
            </a:r>
            <a:r>
              <a:rPr lang="ru-RU" altLang="de-DE" sz="2000" dirty="0">
                <a:solidFill>
                  <a:schemeClr val="tx1"/>
                </a:solidFill>
              </a:rPr>
              <a:t> осветление“ на </a:t>
            </a:r>
            <a:r>
              <a:rPr lang="ru-RU" altLang="de-DE" sz="2000" dirty="0" err="1">
                <a:solidFill>
                  <a:schemeClr val="tx1"/>
                </a:solidFill>
              </a:rPr>
              <a:t>Федералното</a:t>
            </a:r>
            <a:r>
              <a:rPr lang="ru-RU" altLang="de-DE" sz="2000" dirty="0">
                <a:solidFill>
                  <a:schemeClr val="tx1"/>
                </a:solidFill>
              </a:rPr>
              <a:t> министерство на </a:t>
            </a:r>
            <a:r>
              <a:rPr lang="ru-RU" altLang="de-DE" sz="2000" dirty="0" err="1">
                <a:solidFill>
                  <a:schemeClr val="tx1"/>
                </a:solidFill>
              </a:rPr>
              <a:t>околната</a:t>
            </a:r>
            <a:r>
              <a:rPr lang="ru-RU" altLang="de-DE" sz="2000" dirty="0">
                <a:solidFill>
                  <a:schemeClr val="tx1"/>
                </a:solidFill>
              </a:rPr>
              <a:t> среда, </a:t>
            </a:r>
            <a:r>
              <a:rPr lang="ru-RU" altLang="de-DE" sz="2000" dirty="0" err="1">
                <a:solidFill>
                  <a:schemeClr val="tx1"/>
                </a:solidFill>
              </a:rPr>
              <a:t>опазването</a:t>
            </a:r>
            <a:r>
              <a:rPr lang="ru-RU" altLang="de-DE" sz="2000" dirty="0">
                <a:solidFill>
                  <a:schemeClr val="tx1"/>
                </a:solidFill>
              </a:rPr>
              <a:t> на </a:t>
            </a:r>
            <a:r>
              <a:rPr lang="ru-RU" altLang="de-DE" sz="2000" dirty="0" err="1">
                <a:solidFill>
                  <a:schemeClr val="tx1"/>
                </a:solidFill>
              </a:rPr>
              <a:t>природата</a:t>
            </a:r>
            <a:r>
              <a:rPr lang="ru-RU" altLang="de-DE" sz="2000" dirty="0">
                <a:solidFill>
                  <a:schemeClr val="tx1"/>
                </a:solidFill>
              </a:rPr>
              <a:t>, </a:t>
            </a:r>
            <a:r>
              <a:rPr lang="ru-RU" altLang="de-DE" sz="2000" dirty="0" err="1">
                <a:solidFill>
                  <a:schemeClr val="tx1"/>
                </a:solidFill>
              </a:rPr>
              <a:t>строителството</a:t>
            </a:r>
            <a:r>
              <a:rPr lang="ru-RU" altLang="de-DE" sz="2000" dirty="0">
                <a:solidFill>
                  <a:schemeClr val="tx1"/>
                </a:solidFill>
              </a:rPr>
              <a:t> и </a:t>
            </a:r>
            <a:r>
              <a:rPr lang="ru-RU" altLang="de-DE" sz="2000" dirty="0" err="1">
                <a:solidFill>
                  <a:schemeClr val="tx1"/>
                </a:solidFill>
              </a:rPr>
              <a:t>ядрената</a:t>
            </a:r>
            <a:r>
              <a:rPr lang="ru-RU" altLang="de-DE" sz="2000" dirty="0">
                <a:solidFill>
                  <a:schemeClr val="tx1"/>
                </a:solidFill>
              </a:rPr>
              <a:t> </a:t>
            </a:r>
            <a:r>
              <a:rPr lang="ru-RU" altLang="de-DE" sz="2000" dirty="0" err="1">
                <a:solidFill>
                  <a:schemeClr val="tx1"/>
                </a:solidFill>
              </a:rPr>
              <a:t>безопасност</a:t>
            </a:r>
            <a:r>
              <a:rPr lang="ru-RU" altLang="de-DE" sz="2000" dirty="0">
                <a:solidFill>
                  <a:schemeClr val="tx1"/>
                </a:solidFill>
              </a:rPr>
              <a:t>, </a:t>
            </a:r>
            <a:r>
              <a:rPr lang="ru-RU" altLang="de-DE" sz="2000" dirty="0" err="1">
                <a:solidFill>
                  <a:schemeClr val="tx1"/>
                </a:solidFill>
              </a:rPr>
              <a:t>стартирал</a:t>
            </a:r>
            <a:r>
              <a:rPr lang="ru-RU" altLang="de-DE" sz="2000" dirty="0">
                <a:solidFill>
                  <a:schemeClr val="tx1"/>
                </a:solidFill>
              </a:rPr>
              <a:t> </a:t>
            </a:r>
            <a:r>
              <a:rPr lang="ru-RU" altLang="de-DE" sz="2000" dirty="0" err="1">
                <a:solidFill>
                  <a:schemeClr val="tx1"/>
                </a:solidFill>
              </a:rPr>
              <a:t>през</a:t>
            </a:r>
            <a:r>
              <a:rPr lang="ru-RU" altLang="de-DE" sz="2000" dirty="0">
                <a:solidFill>
                  <a:schemeClr val="tx1"/>
                </a:solidFill>
              </a:rPr>
              <a:t> 2008 г. и приключил </a:t>
            </a:r>
            <a:r>
              <a:rPr lang="ru-RU" altLang="de-DE" sz="2000" dirty="0" err="1">
                <a:solidFill>
                  <a:schemeClr val="tx1"/>
                </a:solidFill>
              </a:rPr>
              <a:t>през</a:t>
            </a:r>
            <a:r>
              <a:rPr lang="ru-RU" altLang="de-DE" sz="2000" dirty="0">
                <a:solidFill>
                  <a:schemeClr val="tx1"/>
                </a:solidFill>
              </a:rPr>
              <a:t> 2014 г.</a:t>
            </a:r>
            <a:r>
              <a:rPr lang="de-DE" altLang="de-DE" sz="2000" dirty="0">
                <a:solidFill>
                  <a:schemeClr val="tx1"/>
                </a:solidFill>
              </a:rPr>
              <a:t> </a:t>
            </a:r>
          </a:p>
          <a:p>
            <a:endParaRPr lang="de-DE" altLang="de-DE" sz="2000" dirty="0">
              <a:solidFill>
                <a:schemeClr val="tx1"/>
              </a:solidFill>
            </a:endParaRPr>
          </a:p>
          <a:p>
            <a:r>
              <a:rPr lang="bg-BG" altLang="de-DE" sz="2000" dirty="0">
                <a:solidFill>
                  <a:schemeClr val="accent2"/>
                </a:solidFill>
              </a:rPr>
              <a:t>Конкурс за технически решения</a:t>
            </a:r>
            <a:br>
              <a:rPr lang="de-DE" altLang="de-DE" sz="2000" dirty="0">
                <a:solidFill>
                  <a:schemeClr val="accent2"/>
                </a:solidFill>
              </a:rPr>
            </a:br>
            <a:r>
              <a:rPr lang="ru-RU" altLang="de-DE" sz="2000" dirty="0" err="1">
                <a:solidFill>
                  <a:schemeClr val="tx1"/>
                </a:solidFill>
              </a:rPr>
              <a:t>Събиране</a:t>
            </a:r>
            <a:r>
              <a:rPr lang="ru-RU" altLang="de-DE" sz="2000" dirty="0">
                <a:solidFill>
                  <a:schemeClr val="tx1"/>
                </a:solidFill>
              </a:rPr>
              <a:t> на </a:t>
            </a:r>
            <a:r>
              <a:rPr lang="ru-RU" altLang="de-DE" sz="2000" dirty="0" err="1">
                <a:solidFill>
                  <a:schemeClr val="tx1"/>
                </a:solidFill>
              </a:rPr>
              <a:t>наличните</a:t>
            </a:r>
            <a:r>
              <a:rPr lang="ru-RU" altLang="de-DE" sz="2000" dirty="0">
                <a:solidFill>
                  <a:schemeClr val="tx1"/>
                </a:solidFill>
              </a:rPr>
              <a:t> на </a:t>
            </a:r>
            <a:r>
              <a:rPr lang="ru-RU" altLang="de-DE" sz="2000" dirty="0" err="1">
                <a:solidFill>
                  <a:schemeClr val="tx1"/>
                </a:solidFill>
              </a:rPr>
              <a:t>пазара</a:t>
            </a:r>
            <a:r>
              <a:rPr lang="ru-RU" altLang="de-DE" sz="2000" dirty="0">
                <a:solidFill>
                  <a:schemeClr val="tx1"/>
                </a:solidFill>
              </a:rPr>
              <a:t> </a:t>
            </a:r>
            <a:r>
              <a:rPr lang="ru-RU" altLang="de-DE" sz="2000" dirty="0" err="1">
                <a:solidFill>
                  <a:schemeClr val="tx1"/>
                </a:solidFill>
              </a:rPr>
              <a:t>енергоефективни</a:t>
            </a:r>
            <a:r>
              <a:rPr lang="ru-RU" altLang="de-DE" sz="2000" dirty="0">
                <a:solidFill>
                  <a:schemeClr val="tx1"/>
                </a:solidFill>
              </a:rPr>
              <a:t> техники за </a:t>
            </a:r>
            <a:r>
              <a:rPr lang="ru-RU" altLang="de-DE" sz="2000" dirty="0" err="1">
                <a:solidFill>
                  <a:schemeClr val="tx1"/>
                </a:solidFill>
              </a:rPr>
              <a:t>градско</a:t>
            </a:r>
            <a:r>
              <a:rPr lang="ru-RU" altLang="de-DE" sz="2000" dirty="0">
                <a:solidFill>
                  <a:schemeClr val="tx1"/>
                </a:solidFill>
              </a:rPr>
              <a:t> осветление</a:t>
            </a:r>
            <a:r>
              <a:rPr lang="de-DE" altLang="de-DE" sz="2000" dirty="0">
                <a:solidFill>
                  <a:schemeClr val="tx1"/>
                </a:solidFill>
              </a:rPr>
              <a:t>. </a:t>
            </a:r>
          </a:p>
          <a:p>
            <a:endParaRPr lang="de-DE" altLang="de-DE" sz="2000" dirty="0">
              <a:solidFill>
                <a:schemeClr val="tx1"/>
              </a:solidFill>
            </a:endParaRPr>
          </a:p>
          <a:p>
            <a:r>
              <a:rPr lang="ru-RU" altLang="de-DE" sz="2000" dirty="0">
                <a:solidFill>
                  <a:schemeClr val="accent2"/>
                </a:solidFill>
              </a:rPr>
              <a:t>Концепции за </a:t>
            </a:r>
            <a:r>
              <a:rPr lang="ru-RU" altLang="de-DE" sz="2000" dirty="0" err="1">
                <a:solidFill>
                  <a:schemeClr val="accent2"/>
                </a:solidFill>
              </a:rPr>
              <a:t>обновяване</a:t>
            </a:r>
            <a:r>
              <a:rPr lang="ru-RU" altLang="de-DE" sz="2000" dirty="0">
                <a:solidFill>
                  <a:schemeClr val="accent2"/>
                </a:solidFill>
              </a:rPr>
              <a:t> на </a:t>
            </a:r>
            <a:r>
              <a:rPr lang="ru-RU" altLang="de-DE" sz="2000" dirty="0" err="1">
                <a:solidFill>
                  <a:schemeClr val="accent2"/>
                </a:solidFill>
              </a:rPr>
              <a:t>градското</a:t>
            </a:r>
            <a:r>
              <a:rPr lang="ru-RU" altLang="de-DE" sz="2000" dirty="0">
                <a:solidFill>
                  <a:schemeClr val="accent2"/>
                </a:solidFill>
              </a:rPr>
              <a:t> осветление в </a:t>
            </a:r>
            <a:r>
              <a:rPr lang="ru-RU" altLang="de-DE" sz="2000" dirty="0" err="1">
                <a:solidFill>
                  <a:schemeClr val="accent2"/>
                </a:solidFill>
              </a:rPr>
              <a:t>общините</a:t>
            </a:r>
            <a:endParaRPr lang="ru-RU" altLang="de-DE" sz="2000" dirty="0">
              <a:solidFill>
                <a:schemeClr val="accent2"/>
              </a:solidFill>
            </a:endParaRPr>
          </a:p>
          <a:p>
            <a:r>
              <a:rPr lang="bg-BG" altLang="de-DE" sz="2000" dirty="0">
                <a:solidFill>
                  <a:schemeClr val="accent2"/>
                </a:solidFill>
              </a:rPr>
              <a:t>Най-добрите концепции </a:t>
            </a:r>
            <a:r>
              <a:rPr lang="ru-RU" altLang="de-DE" sz="2000" dirty="0" err="1">
                <a:solidFill>
                  <a:schemeClr val="tx1"/>
                </a:solidFill>
              </a:rPr>
              <a:t>получиха</a:t>
            </a:r>
            <a:r>
              <a:rPr lang="ru-RU" altLang="de-DE" sz="2000" dirty="0">
                <a:solidFill>
                  <a:schemeClr val="tx1"/>
                </a:solidFill>
              </a:rPr>
              <a:t> субсидия от </a:t>
            </a:r>
            <a:r>
              <a:rPr lang="ru-RU" altLang="de-DE" sz="2000" dirty="0" err="1">
                <a:solidFill>
                  <a:schemeClr val="tx1"/>
                </a:solidFill>
              </a:rPr>
              <a:t>Програмата</a:t>
            </a:r>
            <a:r>
              <a:rPr lang="ru-RU" altLang="de-DE" sz="2000" dirty="0">
                <a:solidFill>
                  <a:schemeClr val="tx1"/>
                </a:solidFill>
              </a:rPr>
              <a:t> за </a:t>
            </a:r>
            <a:r>
              <a:rPr lang="ru-RU" altLang="de-DE" sz="2000" dirty="0" err="1">
                <a:solidFill>
                  <a:schemeClr val="tx1"/>
                </a:solidFill>
              </a:rPr>
              <a:t>иновации</a:t>
            </a:r>
            <a:r>
              <a:rPr lang="ru-RU" altLang="de-DE" sz="2000" dirty="0">
                <a:solidFill>
                  <a:schemeClr val="tx1"/>
                </a:solidFill>
              </a:rPr>
              <a:t> в </a:t>
            </a:r>
            <a:r>
              <a:rPr lang="ru-RU" altLang="de-DE" sz="2000" dirty="0" err="1">
                <a:solidFill>
                  <a:schemeClr val="tx1"/>
                </a:solidFill>
              </a:rPr>
              <a:t>околната</a:t>
            </a:r>
            <a:r>
              <a:rPr lang="ru-RU" altLang="de-DE" sz="2000" dirty="0">
                <a:solidFill>
                  <a:schemeClr val="tx1"/>
                </a:solidFill>
              </a:rPr>
              <a:t> среда</a:t>
            </a:r>
            <a:r>
              <a:rPr lang="de-DE" altLang="de-DE" sz="2000" dirty="0">
                <a:solidFill>
                  <a:schemeClr val="tx1"/>
                </a:solidFill>
              </a:rPr>
              <a:t>.</a:t>
            </a:r>
            <a:br>
              <a:rPr lang="de-DE" altLang="de-DE" sz="2000" dirty="0">
                <a:solidFill>
                  <a:schemeClr val="tx1"/>
                </a:solidFill>
              </a:rPr>
            </a:br>
            <a:endParaRPr lang="de-DE" altLang="de-DE" sz="2000" dirty="0">
              <a:solidFill>
                <a:schemeClr val="tx1"/>
              </a:solidFill>
            </a:endParaRPr>
          </a:p>
          <a:p>
            <a:r>
              <a:rPr lang="de-DE" altLang="de-DE" dirty="0">
                <a:solidFill>
                  <a:schemeClr val="tx1"/>
                </a:solidFill>
              </a:rPr>
              <a:t> 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503238" y="647700"/>
            <a:ext cx="8497887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/>
          <a:p>
            <a:endParaRPr lang="de-DE" altLang="de-DE" b="1">
              <a:solidFill>
                <a:schemeClr val="tx1"/>
              </a:solidFill>
            </a:endParaRPr>
          </a:p>
        </p:txBody>
      </p:sp>
      <p:grpSp>
        <p:nvGrpSpPr>
          <p:cNvPr id="23555" name="Gruppieren 1"/>
          <p:cNvGrpSpPr>
            <a:grpSpLocks/>
          </p:cNvGrpSpPr>
          <p:nvPr/>
        </p:nvGrpSpPr>
        <p:grpSpPr bwMode="auto">
          <a:xfrm>
            <a:off x="846138" y="468313"/>
            <a:ext cx="6138862" cy="719137"/>
            <a:chOff x="845792" y="467549"/>
            <a:chExt cx="6138736" cy="720000"/>
          </a:xfrm>
        </p:grpSpPr>
        <p:pic>
          <p:nvPicPr>
            <p:cNvPr id="23557" name="Picture 8" descr="http://www.umweltinnovationsprogramm.de/sites/all/themes/uip/img/beleuchtun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792" y="467549"/>
              <a:ext cx="59412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8" name="Textfeld 8"/>
            <p:cNvSpPr txBox="1">
              <a:spLocks noChangeArrowheads="1"/>
            </p:cNvSpPr>
            <p:nvPr/>
          </p:nvSpPr>
          <p:spPr bwMode="auto">
            <a:xfrm>
              <a:off x="2288798" y="674201"/>
              <a:ext cx="469573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bg-BG" altLang="de-DE" sz="2000" dirty="0" err="1">
                  <a:solidFill>
                    <a:schemeClr val="tx1"/>
                  </a:solidFill>
                </a:rPr>
                <a:t>Енергоефективно</a:t>
              </a:r>
              <a:r>
                <a:rPr lang="bg-BG" altLang="de-DE" sz="2000" dirty="0">
                  <a:solidFill>
                    <a:schemeClr val="tx1"/>
                  </a:solidFill>
                </a:rPr>
                <a:t> градско осветление </a:t>
              </a:r>
            </a:p>
          </p:txBody>
        </p:sp>
      </p:grpSp>
      <p:sp>
        <p:nvSpPr>
          <p:cNvPr id="23556" name="Rechteck 4"/>
          <p:cNvSpPr>
            <a:spLocks noChangeArrowheads="1"/>
          </p:cNvSpPr>
          <p:nvPr/>
        </p:nvSpPr>
        <p:spPr bwMode="auto">
          <a:xfrm>
            <a:off x="1008063" y="1474788"/>
            <a:ext cx="8424862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 marL="165735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 marL="234315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80035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325755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71475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417195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r>
              <a:rPr lang="bg-BG" altLang="de-DE" sz="2000" b="1" dirty="0">
                <a:solidFill>
                  <a:schemeClr val="tx1"/>
                </a:solidFill>
              </a:rPr>
              <a:t>Конкурс сред общините</a:t>
            </a:r>
          </a:p>
          <a:p>
            <a:endParaRPr lang="de-DE" altLang="de-DE" sz="2000" b="1" dirty="0">
              <a:solidFill>
                <a:schemeClr val="tx1"/>
              </a:solidFill>
            </a:endParaRPr>
          </a:p>
          <a:p>
            <a:r>
              <a:rPr lang="bg-BG" altLang="de-DE" dirty="0">
                <a:solidFill>
                  <a:schemeClr val="tx1"/>
                </a:solidFill>
              </a:rPr>
              <a:t>Целева група</a:t>
            </a:r>
            <a:r>
              <a:rPr lang="de-DE" altLang="de-DE" dirty="0">
                <a:solidFill>
                  <a:schemeClr val="tx1"/>
                </a:solidFill>
              </a:rPr>
              <a:t>:</a:t>
            </a:r>
            <a:r>
              <a:rPr lang="bg-BG" altLang="de-DE" dirty="0">
                <a:solidFill>
                  <a:schemeClr val="tx1"/>
                </a:solidFill>
              </a:rPr>
              <a:t>   </a:t>
            </a:r>
            <a:r>
              <a:rPr lang="ru-RU" altLang="de-DE" dirty="0" err="1">
                <a:solidFill>
                  <a:schemeClr val="tx1"/>
                </a:solidFill>
              </a:rPr>
              <a:t>Общини</a:t>
            </a:r>
            <a:r>
              <a:rPr lang="ru-RU" altLang="de-DE" dirty="0">
                <a:solidFill>
                  <a:schemeClr val="tx1"/>
                </a:solidFill>
              </a:rPr>
              <a:t>  (или </a:t>
            </a:r>
            <a:r>
              <a:rPr lang="ru-RU" altLang="de-DE" dirty="0" err="1">
                <a:solidFill>
                  <a:schemeClr val="tx1"/>
                </a:solidFill>
              </a:rPr>
              <a:t>съотв</a:t>
            </a:r>
            <a:r>
              <a:rPr lang="ru-RU" altLang="de-DE" dirty="0">
                <a:solidFill>
                  <a:schemeClr val="tx1"/>
                </a:solidFill>
              </a:rPr>
              <a:t>. </a:t>
            </a:r>
            <a:r>
              <a:rPr lang="ru-RU" altLang="de-DE" dirty="0" err="1">
                <a:solidFill>
                  <a:schemeClr val="tx1"/>
                </a:solidFill>
              </a:rPr>
              <a:t>собственици</a:t>
            </a:r>
            <a:r>
              <a:rPr lang="ru-RU" altLang="de-DE" dirty="0">
                <a:solidFill>
                  <a:schemeClr val="tx1"/>
                </a:solidFill>
              </a:rPr>
              <a:t> на </a:t>
            </a:r>
            <a:r>
              <a:rPr lang="ru-RU" altLang="de-DE" dirty="0" err="1">
                <a:solidFill>
                  <a:schemeClr val="tx1"/>
                </a:solidFill>
              </a:rPr>
              <a:t>градско</a:t>
            </a:r>
            <a:r>
              <a:rPr lang="ru-RU" altLang="de-DE" dirty="0">
                <a:solidFill>
                  <a:schemeClr val="tx1"/>
                </a:solidFill>
              </a:rPr>
              <a:t> осветление)</a:t>
            </a:r>
            <a:r>
              <a:rPr lang="de-DE" altLang="de-DE" dirty="0">
                <a:solidFill>
                  <a:schemeClr val="tx1"/>
                </a:solidFill>
              </a:rPr>
              <a:t>)</a:t>
            </a:r>
          </a:p>
          <a:p>
            <a:pPr marL="1704975" indent="-1704975"/>
            <a:r>
              <a:rPr lang="bg-BG" altLang="de-DE" dirty="0">
                <a:solidFill>
                  <a:schemeClr val="tx1"/>
                </a:solidFill>
              </a:rPr>
              <a:t>Предмет</a:t>
            </a:r>
            <a:r>
              <a:rPr lang="de-DE" altLang="de-DE" dirty="0">
                <a:solidFill>
                  <a:schemeClr val="tx1"/>
                </a:solidFill>
              </a:rPr>
              <a:t>: 	</a:t>
            </a:r>
            <a:r>
              <a:rPr lang="ru-RU" altLang="de-DE" dirty="0">
                <a:solidFill>
                  <a:schemeClr val="tx1"/>
                </a:solidFill>
              </a:rPr>
              <a:t>Концепции за </a:t>
            </a:r>
            <a:r>
              <a:rPr lang="ru-RU" altLang="de-DE" dirty="0" err="1">
                <a:solidFill>
                  <a:schemeClr val="tx1"/>
                </a:solidFill>
              </a:rPr>
              <a:t>обновяване</a:t>
            </a:r>
            <a:r>
              <a:rPr lang="ru-RU" altLang="de-DE" dirty="0">
                <a:solidFill>
                  <a:schemeClr val="tx1"/>
                </a:solidFill>
              </a:rPr>
              <a:t> на </a:t>
            </a:r>
            <a:r>
              <a:rPr lang="ru-RU" altLang="de-DE" dirty="0" err="1">
                <a:solidFill>
                  <a:schemeClr val="tx1"/>
                </a:solidFill>
              </a:rPr>
              <a:t>градското</a:t>
            </a:r>
            <a:r>
              <a:rPr lang="ru-RU" altLang="de-DE" dirty="0">
                <a:solidFill>
                  <a:schemeClr val="tx1"/>
                </a:solidFill>
              </a:rPr>
              <a:t> осветление с   </a:t>
            </a:r>
            <a:r>
              <a:rPr lang="ru-RU" altLang="de-DE" dirty="0" err="1">
                <a:solidFill>
                  <a:schemeClr val="tx1"/>
                </a:solidFill>
              </a:rPr>
              <a:t>енергоефективни</a:t>
            </a:r>
            <a:r>
              <a:rPr lang="ru-RU" altLang="de-DE" dirty="0">
                <a:solidFill>
                  <a:schemeClr val="tx1"/>
                </a:solidFill>
              </a:rPr>
              <a:t> техники</a:t>
            </a:r>
            <a:endParaRPr lang="de-DE" altLang="de-DE" dirty="0">
              <a:solidFill>
                <a:schemeClr val="tx1"/>
              </a:solidFill>
            </a:endParaRPr>
          </a:p>
          <a:p>
            <a:pPr marL="1704975" indent="-1704975"/>
            <a:r>
              <a:rPr lang="bg-BG" altLang="de-DE" dirty="0">
                <a:solidFill>
                  <a:schemeClr val="tx1"/>
                </a:solidFill>
              </a:rPr>
              <a:t>Цел</a:t>
            </a:r>
            <a:r>
              <a:rPr lang="de-DE" altLang="de-DE" dirty="0">
                <a:solidFill>
                  <a:schemeClr val="tx1"/>
                </a:solidFill>
              </a:rPr>
              <a:t>:	</a:t>
            </a:r>
            <a:r>
              <a:rPr lang="ru-RU" altLang="de-DE" dirty="0" err="1">
                <a:solidFill>
                  <a:schemeClr val="tx1"/>
                </a:solidFill>
              </a:rPr>
              <a:t>Отличаване</a:t>
            </a:r>
            <a:r>
              <a:rPr lang="ru-RU" altLang="de-DE" dirty="0">
                <a:solidFill>
                  <a:schemeClr val="tx1"/>
                </a:solidFill>
              </a:rPr>
              <a:t> </a:t>
            </a:r>
            <a:r>
              <a:rPr lang="bg-BG" altLang="de-DE" dirty="0">
                <a:solidFill>
                  <a:schemeClr val="tx1"/>
                </a:solidFill>
              </a:rPr>
              <a:t>със субсидии </a:t>
            </a:r>
            <a:r>
              <a:rPr lang="ru-RU" altLang="de-DE" dirty="0">
                <a:solidFill>
                  <a:schemeClr val="tx1"/>
                </a:solidFill>
              </a:rPr>
              <a:t>на </a:t>
            </a:r>
            <a:r>
              <a:rPr lang="ru-RU" altLang="de-DE" dirty="0" err="1">
                <a:solidFill>
                  <a:schemeClr val="tx1"/>
                </a:solidFill>
              </a:rPr>
              <a:t>общините</a:t>
            </a:r>
            <a:r>
              <a:rPr lang="ru-RU" altLang="de-DE" dirty="0">
                <a:solidFill>
                  <a:schemeClr val="tx1"/>
                </a:solidFill>
              </a:rPr>
              <a:t> с </a:t>
            </a:r>
            <a:r>
              <a:rPr lang="ru-RU" altLang="de-DE" dirty="0" err="1">
                <a:solidFill>
                  <a:schemeClr val="tx1"/>
                </a:solidFill>
              </a:rPr>
              <a:t>най-добри</a:t>
            </a:r>
            <a:r>
              <a:rPr lang="ru-RU" altLang="de-DE" dirty="0">
                <a:solidFill>
                  <a:schemeClr val="tx1"/>
                </a:solidFill>
              </a:rPr>
              <a:t> концепции</a:t>
            </a:r>
            <a:endParaRPr lang="de-DE" altLang="de-DE" dirty="0">
              <a:solidFill>
                <a:schemeClr val="tx1"/>
              </a:solidFill>
            </a:endParaRPr>
          </a:p>
          <a:p>
            <a:r>
              <a:rPr lang="bg-BG" altLang="de-DE" dirty="0">
                <a:solidFill>
                  <a:schemeClr val="tx1"/>
                </a:solidFill>
              </a:rPr>
              <a:t>Резултат</a:t>
            </a:r>
            <a:r>
              <a:rPr lang="de-DE" altLang="de-DE" dirty="0">
                <a:solidFill>
                  <a:schemeClr val="tx1"/>
                </a:solidFill>
              </a:rPr>
              <a:t>:	</a:t>
            </a:r>
            <a:r>
              <a:rPr lang="bg-BG" altLang="de-DE" dirty="0">
                <a:solidFill>
                  <a:schemeClr val="tx1"/>
                </a:solidFill>
              </a:rPr>
              <a:t>     </a:t>
            </a:r>
            <a:r>
              <a:rPr lang="ru-RU" altLang="de-DE" dirty="0" err="1">
                <a:solidFill>
                  <a:schemeClr val="tx1"/>
                </a:solidFill>
              </a:rPr>
              <a:t>Отличаване</a:t>
            </a:r>
            <a:r>
              <a:rPr lang="ru-RU" altLang="de-DE" dirty="0">
                <a:solidFill>
                  <a:schemeClr val="tx1"/>
                </a:solidFill>
              </a:rPr>
              <a:t> на </a:t>
            </a:r>
            <a:r>
              <a:rPr lang="ru-RU" altLang="de-DE" dirty="0" err="1">
                <a:solidFill>
                  <a:schemeClr val="tx1"/>
                </a:solidFill>
              </a:rPr>
              <a:t>иновативни</a:t>
            </a:r>
            <a:r>
              <a:rPr lang="ru-RU" altLang="de-DE" dirty="0">
                <a:solidFill>
                  <a:schemeClr val="tx1"/>
                </a:solidFill>
              </a:rPr>
              <a:t> и </a:t>
            </a:r>
            <a:r>
              <a:rPr lang="ru-RU" altLang="de-DE" dirty="0" err="1">
                <a:solidFill>
                  <a:schemeClr val="tx1"/>
                </a:solidFill>
              </a:rPr>
              <a:t>ефективни</a:t>
            </a:r>
            <a:r>
              <a:rPr lang="ru-RU" altLang="de-DE" dirty="0">
                <a:solidFill>
                  <a:schemeClr val="tx1"/>
                </a:solidFill>
              </a:rPr>
              <a:t> концепции</a:t>
            </a:r>
            <a:br>
              <a:rPr lang="de-DE" altLang="de-DE" dirty="0">
                <a:solidFill>
                  <a:schemeClr val="tx1"/>
                </a:solidFill>
              </a:rPr>
            </a:br>
            <a:r>
              <a:rPr lang="de-DE" altLang="de-DE" dirty="0">
                <a:solidFill>
                  <a:schemeClr val="tx1"/>
                </a:solidFill>
              </a:rPr>
              <a:t>				</a:t>
            </a:r>
            <a:r>
              <a:rPr lang="ru-RU" altLang="de-DE" dirty="0">
                <a:solidFill>
                  <a:schemeClr val="tx1"/>
                </a:solidFill>
              </a:rPr>
              <a:t>18 носители на награди в </a:t>
            </a:r>
            <a:r>
              <a:rPr lang="ru-RU" altLang="de-DE" dirty="0" err="1">
                <a:solidFill>
                  <a:schemeClr val="tx1"/>
                </a:solidFill>
              </a:rPr>
              <a:t>общини</a:t>
            </a:r>
            <a:r>
              <a:rPr lang="ru-RU" altLang="de-DE" dirty="0">
                <a:solidFill>
                  <a:schemeClr val="tx1"/>
                </a:solidFill>
              </a:rPr>
              <a:t> с различна </a:t>
            </a:r>
            <a:r>
              <a:rPr lang="ru-RU" altLang="de-DE" dirty="0" err="1">
                <a:solidFill>
                  <a:schemeClr val="tx1"/>
                </a:solidFill>
              </a:rPr>
              <a:t>големина</a:t>
            </a:r>
            <a:br>
              <a:rPr lang="de-DE" altLang="de-DE" dirty="0">
                <a:solidFill>
                  <a:schemeClr val="tx1"/>
                </a:solidFill>
              </a:rPr>
            </a:br>
            <a:r>
              <a:rPr lang="de-DE" altLang="de-DE" dirty="0">
                <a:solidFill>
                  <a:schemeClr val="tx1"/>
                </a:solidFill>
              </a:rPr>
              <a:t>				</a:t>
            </a:r>
            <a:r>
              <a:rPr lang="bg-BG" altLang="de-DE" dirty="0">
                <a:solidFill>
                  <a:schemeClr val="tx1"/>
                </a:solidFill>
              </a:rPr>
              <a:t>в три категории</a:t>
            </a:r>
            <a:endParaRPr lang="de-DE" altLang="de-DE" dirty="0">
              <a:solidFill>
                <a:schemeClr val="tx1"/>
              </a:solidFill>
            </a:endParaRPr>
          </a:p>
          <a:p>
            <a:pPr lvl="4">
              <a:buFont typeface="Arial" panose="020B0604020202020204" pitchFamily="34" charset="0"/>
              <a:buChar char="•"/>
            </a:pPr>
            <a:r>
              <a:rPr lang="bg-BG" altLang="de-DE" dirty="0">
                <a:solidFill>
                  <a:schemeClr val="tx1"/>
                </a:solidFill>
              </a:rPr>
              <a:t>Саниране</a:t>
            </a:r>
            <a:r>
              <a:rPr lang="de-DE" altLang="de-DE" dirty="0">
                <a:solidFill>
                  <a:schemeClr val="tx1"/>
                </a:solidFill>
              </a:rPr>
              <a:t> (</a:t>
            </a:r>
            <a:r>
              <a:rPr lang="bg-BG" altLang="de-DE" dirty="0">
                <a:solidFill>
                  <a:schemeClr val="tx1"/>
                </a:solidFill>
              </a:rPr>
              <a:t>акцент</a:t>
            </a:r>
            <a:r>
              <a:rPr lang="de-DE" altLang="de-DE" dirty="0">
                <a:solidFill>
                  <a:schemeClr val="tx1"/>
                </a:solidFill>
              </a:rPr>
              <a:t>) 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bg-BG" altLang="de-DE" dirty="0">
                <a:solidFill>
                  <a:schemeClr val="tx1"/>
                </a:solidFill>
              </a:rPr>
              <a:t>Ново строителство</a:t>
            </a:r>
            <a:r>
              <a:rPr lang="de-DE" altLang="de-DE" dirty="0">
                <a:solidFill>
                  <a:schemeClr val="tx1"/>
                </a:solidFill>
              </a:rPr>
              <a:t> 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bg-BG" altLang="de-DE" dirty="0">
                <a:solidFill>
                  <a:schemeClr val="tx1"/>
                </a:solidFill>
              </a:rPr>
              <a:t>Осветяване на обекти</a:t>
            </a:r>
            <a:endParaRPr lang="de-DE" altLang="de-DE" dirty="0">
              <a:solidFill>
                <a:schemeClr val="tx1"/>
              </a:solidFill>
            </a:endParaRPr>
          </a:p>
          <a:p>
            <a:pPr lvl="3" indent="0"/>
            <a:r>
              <a:rPr lang="ru-RU" altLang="de-DE" dirty="0" err="1">
                <a:solidFill>
                  <a:schemeClr val="tx1"/>
                </a:solidFill>
              </a:rPr>
              <a:t>Различни</a:t>
            </a:r>
            <a:r>
              <a:rPr lang="ru-RU" altLang="de-DE" dirty="0">
                <a:solidFill>
                  <a:schemeClr val="tx1"/>
                </a:solidFill>
              </a:rPr>
              <a:t> техники, сред </a:t>
            </a:r>
            <a:r>
              <a:rPr lang="ru-RU" altLang="de-DE" dirty="0" err="1">
                <a:solidFill>
                  <a:schemeClr val="tx1"/>
                </a:solidFill>
              </a:rPr>
              <a:t>които</a:t>
            </a:r>
            <a:r>
              <a:rPr lang="ru-RU" altLang="de-DE" dirty="0">
                <a:solidFill>
                  <a:schemeClr val="tx1"/>
                </a:solidFill>
              </a:rPr>
              <a:t> LED-решения</a:t>
            </a:r>
          </a:p>
          <a:p>
            <a:pPr lvl="3" indent="0"/>
            <a:r>
              <a:rPr lang="ru-RU" altLang="de-DE" dirty="0" err="1">
                <a:solidFill>
                  <a:schemeClr val="tx1"/>
                </a:solidFill>
              </a:rPr>
              <a:t>Различни</a:t>
            </a:r>
            <a:r>
              <a:rPr lang="ru-RU" altLang="de-DE" dirty="0">
                <a:solidFill>
                  <a:schemeClr val="tx1"/>
                </a:solidFill>
              </a:rPr>
              <a:t> </a:t>
            </a:r>
            <a:r>
              <a:rPr lang="ru-RU" altLang="de-DE" dirty="0" err="1">
                <a:solidFill>
                  <a:schemeClr val="tx1"/>
                </a:solidFill>
              </a:rPr>
              <a:t>типове</a:t>
            </a:r>
            <a:r>
              <a:rPr lang="ru-RU" altLang="de-DE" dirty="0">
                <a:solidFill>
                  <a:schemeClr val="tx1"/>
                </a:solidFill>
              </a:rPr>
              <a:t> </a:t>
            </a:r>
            <a:r>
              <a:rPr lang="ru-RU" altLang="de-DE" dirty="0" err="1">
                <a:solidFill>
                  <a:schemeClr val="tx1"/>
                </a:solidFill>
              </a:rPr>
              <a:t>улици</a:t>
            </a:r>
            <a:r>
              <a:rPr lang="ru-RU" altLang="de-DE" dirty="0">
                <a:solidFill>
                  <a:schemeClr val="tx1"/>
                </a:solidFill>
              </a:rPr>
              <a:t>: от </a:t>
            </a:r>
            <a:r>
              <a:rPr lang="ru-RU" altLang="de-DE" dirty="0" err="1">
                <a:solidFill>
                  <a:schemeClr val="tx1"/>
                </a:solidFill>
              </a:rPr>
              <a:t>квартални</a:t>
            </a:r>
            <a:r>
              <a:rPr lang="ru-RU" altLang="de-DE" dirty="0">
                <a:solidFill>
                  <a:schemeClr val="tx1"/>
                </a:solidFill>
              </a:rPr>
              <a:t> до </a:t>
            </a:r>
            <a:r>
              <a:rPr lang="ru-RU" altLang="de-DE" dirty="0" err="1">
                <a:solidFill>
                  <a:schemeClr val="tx1"/>
                </a:solidFill>
              </a:rPr>
              <a:t>главни</a:t>
            </a:r>
            <a:r>
              <a:rPr lang="ru-RU" altLang="de-DE" dirty="0">
                <a:solidFill>
                  <a:schemeClr val="tx1"/>
                </a:solidFill>
              </a:rPr>
              <a:t> </a:t>
            </a:r>
            <a:r>
              <a:rPr lang="ru-RU" altLang="de-DE" dirty="0" err="1">
                <a:solidFill>
                  <a:schemeClr val="tx1"/>
                </a:solidFill>
              </a:rPr>
              <a:t>улици</a:t>
            </a:r>
            <a:r>
              <a:rPr lang="ru-RU" altLang="de-DE" dirty="0">
                <a:solidFill>
                  <a:schemeClr val="tx1"/>
                </a:solidFill>
              </a:rPr>
              <a:t> в </a:t>
            </a:r>
            <a:r>
              <a:rPr lang="ru-RU" altLang="de-DE" dirty="0" err="1">
                <a:solidFill>
                  <a:schemeClr val="tx1"/>
                </a:solidFill>
              </a:rPr>
              <a:t>градовете</a:t>
            </a:r>
            <a:r>
              <a:rPr lang="ru-RU" altLang="de-DE" dirty="0">
                <a:solidFill>
                  <a:schemeClr val="tx1"/>
                </a:solidFill>
              </a:rPr>
              <a:t>, </a:t>
            </a:r>
            <a:r>
              <a:rPr lang="ru-RU" altLang="de-DE" dirty="0" err="1">
                <a:solidFill>
                  <a:schemeClr val="tx1"/>
                </a:solidFill>
              </a:rPr>
              <a:t>както</a:t>
            </a:r>
            <a:r>
              <a:rPr lang="ru-RU" altLang="de-DE" dirty="0">
                <a:solidFill>
                  <a:schemeClr val="tx1"/>
                </a:solidFill>
              </a:rPr>
              <a:t> и </a:t>
            </a:r>
            <a:r>
              <a:rPr lang="ru-RU" altLang="de-DE" dirty="0" err="1">
                <a:solidFill>
                  <a:schemeClr val="tx1"/>
                </a:solidFill>
              </a:rPr>
              <a:t>осветяване</a:t>
            </a:r>
            <a:r>
              <a:rPr lang="ru-RU" altLang="de-DE" dirty="0">
                <a:solidFill>
                  <a:schemeClr val="tx1"/>
                </a:solidFill>
              </a:rPr>
              <a:t> на исторически </a:t>
            </a:r>
            <a:r>
              <a:rPr lang="ru-RU" altLang="de-DE" dirty="0" err="1">
                <a:solidFill>
                  <a:schemeClr val="tx1"/>
                </a:solidFill>
              </a:rPr>
              <a:t>паметници</a:t>
            </a:r>
            <a:endParaRPr lang="de-DE" altLang="de-DE" dirty="0">
              <a:solidFill>
                <a:schemeClr val="tx1"/>
              </a:solidFill>
            </a:endParaRPr>
          </a:p>
          <a:p>
            <a:r>
              <a:rPr lang="de-DE" altLang="de-DE" dirty="0">
                <a:solidFill>
                  <a:schemeClr val="tx1"/>
                </a:solidFill>
              </a:rPr>
              <a:t> 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503238" y="647700"/>
            <a:ext cx="8497887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/>
          <a:p>
            <a:endParaRPr lang="de-DE" altLang="de-DE" b="1">
              <a:solidFill>
                <a:schemeClr val="tx1"/>
              </a:solidFill>
            </a:endParaRPr>
          </a:p>
        </p:txBody>
      </p:sp>
      <p:grpSp>
        <p:nvGrpSpPr>
          <p:cNvPr id="25603" name="Gruppieren 1"/>
          <p:cNvGrpSpPr>
            <a:grpSpLocks/>
          </p:cNvGrpSpPr>
          <p:nvPr/>
        </p:nvGrpSpPr>
        <p:grpSpPr bwMode="auto">
          <a:xfrm>
            <a:off x="846138" y="468313"/>
            <a:ext cx="6497637" cy="719137"/>
            <a:chOff x="845792" y="467549"/>
            <a:chExt cx="6498776" cy="720000"/>
          </a:xfrm>
        </p:grpSpPr>
        <p:pic>
          <p:nvPicPr>
            <p:cNvPr id="25607" name="Picture 8" descr="http://www.umweltinnovationsprogramm.de/sites/all/themes/uip/img/beleuchtun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792" y="467549"/>
              <a:ext cx="59412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8" name="Textfeld 8"/>
            <p:cNvSpPr txBox="1">
              <a:spLocks noChangeArrowheads="1"/>
            </p:cNvSpPr>
            <p:nvPr/>
          </p:nvSpPr>
          <p:spPr bwMode="auto">
            <a:xfrm>
              <a:off x="2288798" y="674201"/>
              <a:ext cx="505577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bg-BG" altLang="de-DE" sz="2000" dirty="0" err="1">
                  <a:solidFill>
                    <a:schemeClr val="tx1"/>
                  </a:solidFill>
                </a:rPr>
                <a:t>Енергоефективно</a:t>
              </a:r>
              <a:r>
                <a:rPr lang="bg-BG" altLang="de-DE" sz="2000" dirty="0">
                  <a:solidFill>
                    <a:schemeClr val="tx1"/>
                  </a:solidFill>
                </a:rPr>
                <a:t> градско осветление </a:t>
              </a:r>
              <a:endParaRPr lang="de-DE" altLang="de-DE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5604" name="Rechteck 4"/>
          <p:cNvSpPr>
            <a:spLocks noChangeArrowheads="1"/>
          </p:cNvSpPr>
          <p:nvPr/>
        </p:nvSpPr>
        <p:spPr bwMode="auto">
          <a:xfrm>
            <a:off x="846138" y="1474788"/>
            <a:ext cx="909071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g-BG" altLang="de-DE" dirty="0">
                <a:solidFill>
                  <a:schemeClr val="accent2"/>
                </a:solidFill>
              </a:rPr>
              <a:t>Пример град </a:t>
            </a:r>
            <a:r>
              <a:rPr lang="bg-BG" altLang="de-DE" dirty="0" err="1">
                <a:solidFill>
                  <a:schemeClr val="accent2"/>
                </a:solidFill>
              </a:rPr>
              <a:t>Аален</a:t>
            </a:r>
            <a:endParaRPr lang="bg-BG" altLang="de-DE" dirty="0">
              <a:solidFill>
                <a:schemeClr val="accent2"/>
              </a:solidFill>
            </a:endParaRPr>
          </a:p>
          <a:p>
            <a:r>
              <a:rPr lang="bg-BG" altLang="de-DE" dirty="0">
                <a:solidFill>
                  <a:schemeClr val="tx1"/>
                </a:solidFill>
              </a:rPr>
              <a:t>преди</a:t>
            </a:r>
            <a:r>
              <a:rPr lang="de-DE" altLang="de-DE" dirty="0">
                <a:solidFill>
                  <a:schemeClr val="tx1"/>
                </a:solidFill>
              </a:rPr>
              <a:t>: 								</a:t>
            </a:r>
            <a:r>
              <a:rPr lang="bg-BG" altLang="de-DE" dirty="0">
                <a:solidFill>
                  <a:schemeClr val="tx1"/>
                </a:solidFill>
              </a:rPr>
              <a:t>след</a:t>
            </a:r>
            <a:r>
              <a:rPr lang="de-DE" altLang="de-DE" dirty="0">
                <a:solidFill>
                  <a:schemeClr val="tx1"/>
                </a:solidFill>
              </a:rPr>
              <a:t>:</a:t>
            </a:r>
          </a:p>
          <a:p>
            <a:r>
              <a:rPr lang="de-DE" altLang="de-DE" dirty="0">
                <a:solidFill>
                  <a:schemeClr val="tx1"/>
                </a:solidFill>
              </a:rPr>
              <a:t>- 76 </a:t>
            </a:r>
            <a:r>
              <a:rPr lang="bg-BG" altLang="de-DE" dirty="0">
                <a:solidFill>
                  <a:schemeClr val="tx1"/>
                </a:solidFill>
              </a:rPr>
              <a:t>осветителни </a:t>
            </a:r>
            <a:r>
              <a:rPr lang="de-DE" altLang="de-DE" dirty="0">
                <a:solidFill>
                  <a:schemeClr val="tx1"/>
                </a:solidFill>
              </a:rPr>
              <a:t> </a:t>
            </a:r>
            <a:r>
              <a:rPr lang="bg-BG" altLang="de-DE" dirty="0">
                <a:solidFill>
                  <a:schemeClr val="tx1"/>
                </a:solidFill>
              </a:rPr>
              <a:t>стълба с</a:t>
            </a:r>
            <a:r>
              <a:rPr lang="de-DE" altLang="de-DE" dirty="0">
                <a:solidFill>
                  <a:schemeClr val="tx1"/>
                </a:solidFill>
              </a:rPr>
              <a:t>			- </a:t>
            </a:r>
            <a:r>
              <a:rPr lang="de-DE" altLang="de-DE" spc="-100" dirty="0">
                <a:solidFill>
                  <a:schemeClr val="tx1"/>
                </a:solidFill>
              </a:rPr>
              <a:t>68 </a:t>
            </a:r>
            <a:r>
              <a:rPr lang="bg-BG" altLang="de-DE" spc="-100" dirty="0">
                <a:solidFill>
                  <a:schemeClr val="tx1"/>
                </a:solidFill>
              </a:rPr>
              <a:t>прожектора с метал-халогена лампа 35 Вата</a:t>
            </a:r>
            <a:endParaRPr lang="de-DE" altLang="de-DE" spc="-100" dirty="0">
              <a:solidFill>
                <a:schemeClr val="tx1"/>
              </a:solidFill>
            </a:endParaRPr>
          </a:p>
          <a:p>
            <a:r>
              <a:rPr lang="bg-BG" altLang="de-DE" dirty="0">
                <a:solidFill>
                  <a:schemeClr val="tx1"/>
                </a:solidFill>
              </a:rPr>
              <a:t>   общо</a:t>
            </a:r>
            <a:r>
              <a:rPr lang="de-DE" altLang="de-DE" dirty="0">
                <a:solidFill>
                  <a:schemeClr val="tx1"/>
                </a:solidFill>
              </a:rPr>
              <a:t> 96 </a:t>
            </a:r>
            <a:r>
              <a:rPr lang="bg-BG" altLang="de-DE" dirty="0">
                <a:solidFill>
                  <a:schemeClr val="tx1"/>
                </a:solidFill>
              </a:rPr>
              <a:t>лампи</a:t>
            </a:r>
            <a:r>
              <a:rPr lang="de-DE" altLang="de-DE" dirty="0">
                <a:solidFill>
                  <a:schemeClr val="tx1"/>
                </a:solidFill>
              </a:rPr>
              <a:t> 					</a:t>
            </a:r>
          </a:p>
          <a:p>
            <a:r>
              <a:rPr lang="de-DE" altLang="de-DE" dirty="0">
                <a:solidFill>
                  <a:schemeClr val="tx1"/>
                </a:solidFill>
              </a:rPr>
              <a:t>- </a:t>
            </a:r>
            <a:r>
              <a:rPr lang="bg-BG" altLang="de-DE" dirty="0">
                <a:solidFill>
                  <a:schemeClr val="tx1"/>
                </a:solidFill>
              </a:rPr>
              <a:t>Живачни лампи </a:t>
            </a:r>
            <a:r>
              <a:rPr lang="de-DE" altLang="de-DE" dirty="0">
                <a:solidFill>
                  <a:schemeClr val="tx1"/>
                </a:solidFill>
              </a:rPr>
              <a:t>80 </a:t>
            </a:r>
            <a:r>
              <a:rPr lang="bg-BG" altLang="de-DE" dirty="0">
                <a:solidFill>
                  <a:schemeClr val="tx1"/>
                </a:solidFill>
              </a:rPr>
              <a:t>Вата</a:t>
            </a:r>
            <a:r>
              <a:rPr lang="de-DE" altLang="de-DE" dirty="0">
                <a:solidFill>
                  <a:schemeClr val="tx1"/>
                </a:solidFill>
              </a:rPr>
              <a:t> 				</a:t>
            </a:r>
          </a:p>
          <a:p>
            <a:r>
              <a:rPr lang="de-DE" altLang="de-DE" dirty="0">
                <a:solidFill>
                  <a:schemeClr val="tx1"/>
                </a:solidFill>
              </a:rPr>
              <a:t>									- </a:t>
            </a:r>
            <a:r>
              <a:rPr lang="bg-BG" altLang="de-DE" dirty="0">
                <a:solidFill>
                  <a:schemeClr val="accent2"/>
                </a:solidFill>
              </a:rPr>
              <a:t>Икономия</a:t>
            </a:r>
            <a:r>
              <a:rPr lang="de-DE" altLang="de-DE" dirty="0">
                <a:solidFill>
                  <a:schemeClr val="accent2"/>
                </a:solidFill>
              </a:rPr>
              <a:t>: 68 %</a:t>
            </a:r>
          </a:p>
          <a:p>
            <a:r>
              <a:rPr lang="de-DE" altLang="de-DE" dirty="0">
                <a:solidFill>
                  <a:schemeClr val="tx1"/>
                </a:solidFill>
              </a:rPr>
              <a:t>- </a:t>
            </a:r>
            <a:r>
              <a:rPr lang="bg-BG" altLang="de-DE" dirty="0">
                <a:solidFill>
                  <a:schemeClr val="tx1"/>
                </a:solidFill>
              </a:rPr>
              <a:t>Никаква икономия</a:t>
            </a:r>
            <a:endParaRPr lang="de-DE" altLang="de-DE" dirty="0">
              <a:solidFill>
                <a:schemeClr val="tx1"/>
              </a:solidFill>
            </a:endParaRPr>
          </a:p>
          <a:p>
            <a:r>
              <a:rPr lang="de-DE" altLang="de-DE" dirty="0">
                <a:solidFill>
                  <a:schemeClr val="tx1"/>
                </a:solidFill>
              </a:rPr>
              <a:t> </a:t>
            </a:r>
          </a:p>
        </p:txBody>
      </p:sp>
      <p:pic>
        <p:nvPicPr>
          <p:cNvPr id="25605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738563"/>
            <a:ext cx="49006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754438"/>
            <a:ext cx="485775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503238" y="647700"/>
            <a:ext cx="8497887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/>
          <a:p>
            <a:endParaRPr lang="de-DE" altLang="de-DE" b="1">
              <a:solidFill>
                <a:schemeClr val="tx1"/>
              </a:solidFill>
            </a:endParaRPr>
          </a:p>
        </p:txBody>
      </p:sp>
      <p:sp>
        <p:nvSpPr>
          <p:cNvPr id="27651" name="Rechteck 5"/>
          <p:cNvSpPr>
            <a:spLocks noChangeArrowheads="1"/>
          </p:cNvSpPr>
          <p:nvPr/>
        </p:nvSpPr>
        <p:spPr bwMode="auto">
          <a:xfrm>
            <a:off x="863600" y="1187450"/>
            <a:ext cx="8497888" cy="560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ru-RU" altLang="de-DE" spc="-70" dirty="0" err="1">
                <a:solidFill>
                  <a:srgbClr val="000000"/>
                </a:solidFill>
              </a:rPr>
              <a:t>Проучване</a:t>
            </a:r>
            <a:r>
              <a:rPr lang="ru-RU" altLang="de-DE" spc="-70" dirty="0">
                <a:solidFill>
                  <a:srgbClr val="000000"/>
                </a:solidFill>
              </a:rPr>
              <a:t> на Института </a:t>
            </a:r>
            <a:r>
              <a:rPr lang="ru-RU" altLang="de-DE" spc="-70" dirty="0" err="1">
                <a:solidFill>
                  <a:srgbClr val="000000"/>
                </a:solidFill>
              </a:rPr>
              <a:t>Фраунхофер</a:t>
            </a:r>
            <a:r>
              <a:rPr lang="ru-RU" altLang="de-DE" spc="-70" dirty="0">
                <a:solidFill>
                  <a:srgbClr val="000000"/>
                </a:solidFill>
              </a:rPr>
              <a:t> 2011 г.:  </a:t>
            </a:r>
            <a:r>
              <a:rPr lang="ru-RU" altLang="de-DE" spc="-70" dirty="0" err="1">
                <a:solidFill>
                  <a:srgbClr val="000000"/>
                </a:solidFill>
              </a:rPr>
              <a:t>Малките</a:t>
            </a:r>
            <a:r>
              <a:rPr lang="ru-RU" altLang="de-DE" spc="-70" dirty="0">
                <a:solidFill>
                  <a:srgbClr val="000000"/>
                </a:solidFill>
              </a:rPr>
              <a:t> и </a:t>
            </a:r>
            <a:r>
              <a:rPr lang="ru-RU" altLang="de-DE" spc="-70" dirty="0" err="1">
                <a:solidFill>
                  <a:srgbClr val="000000"/>
                </a:solidFill>
              </a:rPr>
              <a:t>средните</a:t>
            </a:r>
            <a:r>
              <a:rPr lang="ru-RU" altLang="de-DE" spc="-70" dirty="0">
                <a:solidFill>
                  <a:srgbClr val="000000"/>
                </a:solidFill>
              </a:rPr>
              <a:t> предприятия </a:t>
            </a:r>
            <a:r>
              <a:rPr lang="ru-RU" altLang="de-DE" spc="-70" dirty="0" err="1">
                <a:solidFill>
                  <a:srgbClr val="000000"/>
                </a:solidFill>
              </a:rPr>
              <a:t>могат</a:t>
            </a:r>
            <a:r>
              <a:rPr lang="ru-RU" altLang="de-DE" spc="-70" dirty="0">
                <a:solidFill>
                  <a:srgbClr val="000000"/>
                </a:solidFill>
              </a:rPr>
              <a:t> да </a:t>
            </a:r>
            <a:r>
              <a:rPr lang="ru-RU" altLang="de-DE" spc="-70" dirty="0" err="1">
                <a:solidFill>
                  <a:srgbClr val="000000"/>
                </a:solidFill>
              </a:rPr>
              <a:t>спестят</a:t>
            </a:r>
            <a:r>
              <a:rPr lang="ru-RU" altLang="de-DE" spc="-70" dirty="0">
                <a:solidFill>
                  <a:srgbClr val="000000"/>
                </a:solidFill>
              </a:rPr>
              <a:t> </a:t>
            </a:r>
            <a:r>
              <a:rPr lang="ru-RU" altLang="de-DE" spc="-70" dirty="0" err="1">
                <a:solidFill>
                  <a:srgbClr val="000000"/>
                </a:solidFill>
              </a:rPr>
              <a:t>средно</a:t>
            </a:r>
            <a:r>
              <a:rPr lang="ru-RU" altLang="de-DE" spc="-70" dirty="0">
                <a:solidFill>
                  <a:srgbClr val="000000"/>
                </a:solidFill>
              </a:rPr>
              <a:t> 20% от </a:t>
            </a:r>
            <a:r>
              <a:rPr lang="ru-RU" altLang="de-DE" spc="-70" dirty="0" err="1">
                <a:solidFill>
                  <a:srgbClr val="000000"/>
                </a:solidFill>
              </a:rPr>
              <a:t>материалните</a:t>
            </a:r>
            <a:r>
              <a:rPr lang="ru-RU" altLang="de-DE" spc="-70" dirty="0">
                <a:solidFill>
                  <a:srgbClr val="000000"/>
                </a:solidFill>
              </a:rPr>
              <a:t> си </a:t>
            </a:r>
            <a:r>
              <a:rPr lang="ru-RU" altLang="de-DE" spc="-70" dirty="0" err="1">
                <a:solidFill>
                  <a:srgbClr val="000000"/>
                </a:solidFill>
              </a:rPr>
              <a:t>разходи</a:t>
            </a:r>
            <a:r>
              <a:rPr lang="ru-RU" altLang="de-DE" spc="-70" dirty="0">
                <a:solidFill>
                  <a:srgbClr val="000000"/>
                </a:solidFill>
              </a:rPr>
              <a:t> чрез </a:t>
            </a:r>
            <a:r>
              <a:rPr lang="ru-RU" altLang="de-DE" spc="-70" dirty="0" err="1">
                <a:solidFill>
                  <a:srgbClr val="000000"/>
                </a:solidFill>
              </a:rPr>
              <a:t>краткосрочни</a:t>
            </a:r>
            <a:r>
              <a:rPr lang="ru-RU" altLang="de-DE" spc="-70" dirty="0">
                <a:solidFill>
                  <a:srgbClr val="000000"/>
                </a:solidFill>
              </a:rPr>
              <a:t> </a:t>
            </a:r>
            <a:r>
              <a:rPr lang="ru-RU" altLang="de-DE" spc="-70" dirty="0" err="1">
                <a:solidFill>
                  <a:srgbClr val="000000"/>
                </a:solidFill>
              </a:rPr>
              <a:t>амортизируеми</a:t>
            </a:r>
            <a:r>
              <a:rPr lang="ru-RU" altLang="de-DE" spc="-70" dirty="0">
                <a:solidFill>
                  <a:srgbClr val="000000"/>
                </a:solidFill>
              </a:rPr>
              <a:t> инвестиции в </a:t>
            </a:r>
            <a:r>
              <a:rPr lang="ru-RU" altLang="de-DE" spc="-70" dirty="0" err="1">
                <a:solidFill>
                  <a:srgbClr val="000000"/>
                </a:solidFill>
              </a:rPr>
              <a:t>техническо</a:t>
            </a:r>
            <a:r>
              <a:rPr lang="ru-RU" altLang="de-DE" spc="-70" dirty="0">
                <a:solidFill>
                  <a:srgbClr val="000000"/>
                </a:solidFill>
              </a:rPr>
              <a:t> </a:t>
            </a:r>
            <a:r>
              <a:rPr lang="ru-RU" altLang="de-DE" spc="-70" dirty="0" err="1">
                <a:solidFill>
                  <a:srgbClr val="000000"/>
                </a:solidFill>
              </a:rPr>
              <a:t>модернизиране</a:t>
            </a:r>
            <a:r>
              <a:rPr lang="de-DE" altLang="de-DE" sz="2000" dirty="0">
                <a:solidFill>
                  <a:srgbClr val="000000"/>
                </a:solidFill>
              </a:rPr>
              <a:t>. </a:t>
            </a:r>
            <a:endParaRPr lang="bg-BG" altLang="de-DE" sz="2000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r>
              <a:rPr lang="ru-RU" altLang="de-DE" sz="1600" i="1" dirty="0">
                <a:solidFill>
                  <a:srgbClr val="000000"/>
                </a:solidFill>
              </a:rPr>
              <a:t>Институт </a:t>
            </a:r>
            <a:r>
              <a:rPr lang="ru-RU" altLang="de-DE" sz="1600" i="1" dirty="0" err="1">
                <a:solidFill>
                  <a:srgbClr val="000000"/>
                </a:solidFill>
              </a:rPr>
              <a:t>Фраунхофер</a:t>
            </a:r>
            <a:r>
              <a:rPr lang="ru-RU" altLang="de-DE" sz="1600" i="1" dirty="0">
                <a:solidFill>
                  <a:srgbClr val="000000"/>
                </a:solidFill>
              </a:rPr>
              <a:t> за </a:t>
            </a:r>
            <a:r>
              <a:rPr lang="ru-RU" altLang="de-DE" sz="1600" i="1" dirty="0" err="1">
                <a:solidFill>
                  <a:srgbClr val="000000"/>
                </a:solidFill>
              </a:rPr>
              <a:t>изследване</a:t>
            </a:r>
            <a:r>
              <a:rPr lang="ru-RU" altLang="de-DE" sz="1600" i="1" dirty="0">
                <a:solidFill>
                  <a:srgbClr val="000000"/>
                </a:solidFill>
              </a:rPr>
              <a:t> на </a:t>
            </a:r>
            <a:r>
              <a:rPr lang="ru-RU" altLang="de-DE" sz="1600" i="1" dirty="0" err="1">
                <a:solidFill>
                  <a:srgbClr val="000000"/>
                </a:solidFill>
              </a:rPr>
              <a:t>системите</a:t>
            </a:r>
            <a:r>
              <a:rPr lang="ru-RU" altLang="de-DE" sz="1600" i="1" dirty="0">
                <a:solidFill>
                  <a:srgbClr val="000000"/>
                </a:solidFill>
              </a:rPr>
              <a:t> и </a:t>
            </a:r>
            <a:r>
              <a:rPr lang="ru-RU" altLang="de-DE" sz="1600" i="1" dirty="0" err="1">
                <a:solidFill>
                  <a:srgbClr val="000000"/>
                </a:solidFill>
              </a:rPr>
              <a:t>иновациите</a:t>
            </a:r>
            <a:r>
              <a:rPr lang="ru-RU" altLang="de-DE" sz="1600" i="1" dirty="0">
                <a:solidFill>
                  <a:srgbClr val="000000"/>
                </a:solidFill>
              </a:rPr>
              <a:t>, „</a:t>
            </a:r>
            <a:r>
              <a:rPr lang="ru-RU" altLang="de-DE" sz="1600" i="1" dirty="0" err="1">
                <a:solidFill>
                  <a:srgbClr val="000000"/>
                </a:solidFill>
              </a:rPr>
              <a:t>Ефективно</a:t>
            </a:r>
            <a:r>
              <a:rPr lang="ru-RU" altLang="de-DE" sz="1600" i="1" dirty="0">
                <a:solidFill>
                  <a:srgbClr val="000000"/>
                </a:solidFill>
              </a:rPr>
              <a:t> </a:t>
            </a:r>
            <a:r>
              <a:rPr lang="ru-RU" altLang="de-DE" sz="1600" i="1" dirty="0" err="1">
                <a:solidFill>
                  <a:srgbClr val="000000"/>
                </a:solidFill>
              </a:rPr>
              <a:t>използване</a:t>
            </a:r>
            <a:r>
              <a:rPr lang="ru-RU" altLang="de-DE" sz="1600" i="1" dirty="0">
                <a:solidFill>
                  <a:srgbClr val="000000"/>
                </a:solidFill>
              </a:rPr>
              <a:t> на </a:t>
            </a:r>
            <a:r>
              <a:rPr lang="ru-RU" altLang="de-DE" sz="1600" i="1" dirty="0" err="1">
                <a:solidFill>
                  <a:srgbClr val="000000"/>
                </a:solidFill>
              </a:rPr>
              <a:t>материалите</a:t>
            </a:r>
            <a:r>
              <a:rPr lang="ru-RU" altLang="de-DE" sz="1600" i="1" dirty="0">
                <a:solidFill>
                  <a:srgbClr val="000000"/>
                </a:solidFill>
              </a:rPr>
              <a:t> в </a:t>
            </a:r>
            <a:r>
              <a:rPr lang="ru-RU" altLang="de-DE" sz="1600" i="1" dirty="0" err="1">
                <a:solidFill>
                  <a:srgbClr val="000000"/>
                </a:solidFill>
              </a:rPr>
              <a:t>производството</a:t>
            </a:r>
            <a:r>
              <a:rPr lang="ru-RU" altLang="de-DE" sz="1600" i="1" dirty="0">
                <a:solidFill>
                  <a:srgbClr val="000000"/>
                </a:solidFill>
              </a:rPr>
              <a:t> – Потенциал за </a:t>
            </a:r>
            <a:r>
              <a:rPr lang="ru-RU" altLang="de-DE" sz="1600" i="1" dirty="0" err="1">
                <a:solidFill>
                  <a:srgbClr val="000000"/>
                </a:solidFill>
              </a:rPr>
              <a:t>спестяване</a:t>
            </a:r>
            <a:r>
              <a:rPr lang="ru-RU" altLang="de-DE" sz="1600" i="1" dirty="0">
                <a:solidFill>
                  <a:srgbClr val="000000"/>
                </a:solidFill>
              </a:rPr>
              <a:t> и </a:t>
            </a:r>
            <a:r>
              <a:rPr lang="ru-RU" altLang="de-DE" sz="1600" i="1" dirty="0" err="1">
                <a:solidFill>
                  <a:srgbClr val="000000"/>
                </a:solidFill>
              </a:rPr>
              <a:t>разпространение</a:t>
            </a:r>
            <a:r>
              <a:rPr lang="ru-RU" altLang="de-DE" sz="1600" i="1" dirty="0">
                <a:solidFill>
                  <a:srgbClr val="000000"/>
                </a:solidFill>
              </a:rPr>
              <a:t> на </a:t>
            </a:r>
            <a:r>
              <a:rPr lang="ru-RU" altLang="de-DE" sz="1600" i="1" dirty="0" err="1">
                <a:solidFill>
                  <a:srgbClr val="000000"/>
                </a:solidFill>
              </a:rPr>
              <a:t>концепциите</a:t>
            </a:r>
            <a:r>
              <a:rPr lang="ru-RU" altLang="de-DE" sz="1600" i="1" dirty="0">
                <a:solidFill>
                  <a:srgbClr val="000000"/>
                </a:solidFill>
              </a:rPr>
              <a:t> за </a:t>
            </a:r>
            <a:r>
              <a:rPr lang="ru-RU" altLang="de-DE" sz="1600" i="1" dirty="0" err="1">
                <a:solidFill>
                  <a:srgbClr val="000000"/>
                </a:solidFill>
              </a:rPr>
              <a:t>спестяване</a:t>
            </a:r>
            <a:r>
              <a:rPr lang="ru-RU" altLang="de-DE" sz="1600" i="1" dirty="0">
                <a:solidFill>
                  <a:srgbClr val="000000"/>
                </a:solidFill>
              </a:rPr>
              <a:t> на </a:t>
            </a:r>
            <a:r>
              <a:rPr lang="ru-RU" altLang="de-DE" sz="1600" i="1" dirty="0" err="1">
                <a:solidFill>
                  <a:srgbClr val="000000"/>
                </a:solidFill>
              </a:rPr>
              <a:t>материали</a:t>
            </a:r>
            <a:r>
              <a:rPr lang="ru-RU" altLang="de-DE" sz="1600" i="1" dirty="0">
                <a:solidFill>
                  <a:srgbClr val="000000"/>
                </a:solidFill>
              </a:rPr>
              <a:t> в </a:t>
            </a:r>
            <a:r>
              <a:rPr lang="ru-RU" altLang="de-DE" sz="1600" i="1" dirty="0" err="1">
                <a:solidFill>
                  <a:srgbClr val="000000"/>
                </a:solidFill>
              </a:rPr>
              <a:t>преработващата</a:t>
            </a:r>
            <a:r>
              <a:rPr lang="ru-RU" altLang="de-DE" sz="1600" i="1" dirty="0">
                <a:solidFill>
                  <a:srgbClr val="000000"/>
                </a:solidFill>
              </a:rPr>
              <a:t> </a:t>
            </a:r>
            <a:r>
              <a:rPr lang="ru-RU" altLang="de-DE" sz="1600" i="1" dirty="0" err="1">
                <a:solidFill>
                  <a:srgbClr val="000000"/>
                </a:solidFill>
              </a:rPr>
              <a:t>промишленост</a:t>
            </a:r>
            <a:r>
              <a:rPr lang="ru-RU" altLang="de-DE" sz="1600" i="1" dirty="0">
                <a:solidFill>
                  <a:srgbClr val="000000"/>
                </a:solidFill>
              </a:rPr>
              <a:t>“</a:t>
            </a:r>
            <a:endParaRPr lang="de-DE" altLang="de-DE" sz="1600" i="1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ru-RU" altLang="de-DE" dirty="0" err="1">
                <a:solidFill>
                  <a:schemeClr val="tx1"/>
                </a:solidFill>
              </a:rPr>
              <a:t>Естествените</a:t>
            </a:r>
            <a:r>
              <a:rPr lang="ru-RU" altLang="de-DE" dirty="0">
                <a:solidFill>
                  <a:schemeClr val="tx1"/>
                </a:solidFill>
              </a:rPr>
              <a:t> </a:t>
            </a:r>
            <a:r>
              <a:rPr lang="ru-RU" altLang="de-DE" dirty="0" err="1">
                <a:solidFill>
                  <a:schemeClr val="tx1"/>
                </a:solidFill>
              </a:rPr>
              <a:t>ресурси</a:t>
            </a:r>
            <a:r>
              <a:rPr lang="ru-RU" altLang="de-DE" dirty="0">
                <a:solidFill>
                  <a:schemeClr val="tx1"/>
                </a:solidFill>
              </a:rPr>
              <a:t>, </a:t>
            </a:r>
            <a:r>
              <a:rPr lang="ru-RU" altLang="de-DE" dirty="0" err="1">
                <a:solidFill>
                  <a:schemeClr val="tx1"/>
                </a:solidFill>
              </a:rPr>
              <a:t>особено</a:t>
            </a:r>
            <a:r>
              <a:rPr lang="ru-RU" altLang="de-DE" dirty="0">
                <a:solidFill>
                  <a:schemeClr val="tx1"/>
                </a:solidFill>
              </a:rPr>
              <a:t> </a:t>
            </a:r>
            <a:r>
              <a:rPr lang="ru-RU" altLang="de-DE" dirty="0" err="1">
                <a:solidFill>
                  <a:schemeClr val="tx1"/>
                </a:solidFill>
              </a:rPr>
              <a:t>суровините</a:t>
            </a:r>
            <a:r>
              <a:rPr lang="ru-RU" altLang="de-DE" dirty="0">
                <a:solidFill>
                  <a:schemeClr val="tx1"/>
                </a:solidFill>
              </a:rPr>
              <a:t>, </a:t>
            </a:r>
            <a:r>
              <a:rPr lang="ru-RU" altLang="de-DE" dirty="0" err="1">
                <a:solidFill>
                  <a:schemeClr val="tx1"/>
                </a:solidFill>
              </a:rPr>
              <a:t>са</a:t>
            </a:r>
            <a:r>
              <a:rPr lang="ru-RU" altLang="de-DE" dirty="0">
                <a:solidFill>
                  <a:schemeClr val="tx1"/>
                </a:solidFill>
              </a:rPr>
              <a:t> </a:t>
            </a:r>
            <a:r>
              <a:rPr lang="ru-RU" altLang="de-DE" dirty="0" err="1">
                <a:solidFill>
                  <a:schemeClr val="tx1"/>
                </a:solidFill>
              </a:rPr>
              <a:t>съществен</a:t>
            </a:r>
            <a:r>
              <a:rPr lang="ru-RU" altLang="de-DE" dirty="0">
                <a:solidFill>
                  <a:schemeClr val="tx1"/>
                </a:solidFill>
              </a:rPr>
              <a:t> фактор на </a:t>
            </a:r>
            <a:r>
              <a:rPr lang="ru-RU" altLang="de-DE" dirty="0" err="1">
                <a:solidFill>
                  <a:schemeClr val="tx1"/>
                </a:solidFill>
              </a:rPr>
              <a:t>производството</a:t>
            </a:r>
            <a:r>
              <a:rPr lang="ru-RU" altLang="de-DE" dirty="0">
                <a:solidFill>
                  <a:schemeClr val="tx1"/>
                </a:solidFill>
              </a:rPr>
              <a:t>. </a:t>
            </a:r>
            <a:r>
              <a:rPr lang="ru-RU" altLang="de-DE" dirty="0" err="1">
                <a:solidFill>
                  <a:schemeClr val="tx1"/>
                </a:solidFill>
              </a:rPr>
              <a:t>Поради</a:t>
            </a:r>
            <a:r>
              <a:rPr lang="ru-RU" altLang="de-DE" dirty="0">
                <a:solidFill>
                  <a:schemeClr val="tx1"/>
                </a:solidFill>
              </a:rPr>
              <a:t> </a:t>
            </a:r>
            <a:r>
              <a:rPr lang="ru-RU" altLang="de-DE" dirty="0" err="1">
                <a:solidFill>
                  <a:schemeClr val="tx1"/>
                </a:solidFill>
              </a:rPr>
              <a:t>това</a:t>
            </a:r>
            <a:r>
              <a:rPr lang="ru-RU" altLang="de-DE" dirty="0">
                <a:solidFill>
                  <a:schemeClr val="tx1"/>
                </a:solidFill>
              </a:rPr>
              <a:t> </a:t>
            </a:r>
            <a:r>
              <a:rPr lang="ru-RU" altLang="de-DE" dirty="0" err="1">
                <a:solidFill>
                  <a:schemeClr val="tx1"/>
                </a:solidFill>
              </a:rPr>
              <a:t>ползването</a:t>
            </a:r>
            <a:r>
              <a:rPr lang="ru-RU" altLang="de-DE" dirty="0">
                <a:solidFill>
                  <a:schemeClr val="tx1"/>
                </a:solidFill>
              </a:rPr>
              <a:t> на </a:t>
            </a:r>
            <a:r>
              <a:rPr lang="ru-RU" altLang="de-DE" dirty="0" err="1">
                <a:solidFill>
                  <a:schemeClr val="tx1"/>
                </a:solidFill>
              </a:rPr>
              <a:t>суровини</a:t>
            </a:r>
            <a:r>
              <a:rPr lang="ru-RU" altLang="de-DE" dirty="0">
                <a:solidFill>
                  <a:schemeClr val="tx1"/>
                </a:solidFill>
              </a:rPr>
              <a:t> по </a:t>
            </a:r>
            <a:r>
              <a:rPr lang="ru-RU" altLang="de-DE" dirty="0" err="1">
                <a:solidFill>
                  <a:schemeClr val="tx1"/>
                </a:solidFill>
              </a:rPr>
              <a:t>цялата</a:t>
            </a:r>
            <a:r>
              <a:rPr lang="ru-RU" altLang="de-DE" dirty="0">
                <a:solidFill>
                  <a:schemeClr val="tx1"/>
                </a:solidFill>
              </a:rPr>
              <a:t> верига за </a:t>
            </a:r>
            <a:r>
              <a:rPr lang="ru-RU" altLang="de-DE" dirty="0" err="1">
                <a:solidFill>
                  <a:schemeClr val="tx1"/>
                </a:solidFill>
              </a:rPr>
              <a:t>създаване</a:t>
            </a:r>
            <a:r>
              <a:rPr lang="ru-RU" altLang="de-DE" dirty="0">
                <a:solidFill>
                  <a:schemeClr val="tx1"/>
                </a:solidFill>
              </a:rPr>
              <a:t> на </a:t>
            </a:r>
            <a:r>
              <a:rPr lang="ru-RU" altLang="de-DE" dirty="0" err="1">
                <a:solidFill>
                  <a:schemeClr val="tx1"/>
                </a:solidFill>
              </a:rPr>
              <a:t>стойност</a:t>
            </a:r>
            <a:r>
              <a:rPr lang="ru-RU" altLang="de-DE" dirty="0">
                <a:solidFill>
                  <a:schemeClr val="tx1"/>
                </a:solidFill>
              </a:rPr>
              <a:t> е </a:t>
            </a:r>
            <a:r>
              <a:rPr lang="ru-RU" altLang="de-DE" dirty="0" err="1">
                <a:solidFill>
                  <a:schemeClr val="tx1"/>
                </a:solidFill>
              </a:rPr>
              <a:t>свързано</a:t>
            </a:r>
            <a:r>
              <a:rPr lang="ru-RU" altLang="de-DE" dirty="0">
                <a:solidFill>
                  <a:schemeClr val="tx1"/>
                </a:solidFill>
              </a:rPr>
              <a:t> с </a:t>
            </a:r>
            <a:r>
              <a:rPr lang="ru-RU" altLang="de-DE" dirty="0" err="1">
                <a:solidFill>
                  <a:schemeClr val="tx1"/>
                </a:solidFill>
              </a:rPr>
              <a:t>въздействия</a:t>
            </a:r>
            <a:r>
              <a:rPr lang="ru-RU" altLang="de-DE" dirty="0">
                <a:solidFill>
                  <a:schemeClr val="tx1"/>
                </a:solidFill>
              </a:rPr>
              <a:t> </a:t>
            </a:r>
            <a:r>
              <a:rPr lang="ru-RU" altLang="de-DE" dirty="0" err="1">
                <a:solidFill>
                  <a:schemeClr val="tx1"/>
                </a:solidFill>
              </a:rPr>
              <a:t>върху</a:t>
            </a:r>
            <a:r>
              <a:rPr lang="ru-RU" altLang="de-DE" dirty="0">
                <a:solidFill>
                  <a:schemeClr val="tx1"/>
                </a:solidFill>
              </a:rPr>
              <a:t> </a:t>
            </a:r>
            <a:r>
              <a:rPr lang="ru-RU" altLang="de-DE" dirty="0" err="1">
                <a:solidFill>
                  <a:schemeClr val="tx1"/>
                </a:solidFill>
              </a:rPr>
              <a:t>околната</a:t>
            </a:r>
            <a:r>
              <a:rPr lang="ru-RU" altLang="de-DE" dirty="0">
                <a:solidFill>
                  <a:schemeClr val="tx1"/>
                </a:solidFill>
              </a:rPr>
              <a:t> среда – от </a:t>
            </a:r>
            <a:r>
              <a:rPr lang="ru-RU" altLang="de-DE" dirty="0" err="1">
                <a:solidFill>
                  <a:schemeClr val="tx1"/>
                </a:solidFill>
              </a:rPr>
              <a:t>добиването</a:t>
            </a:r>
            <a:r>
              <a:rPr lang="ru-RU" altLang="de-DE" dirty="0">
                <a:solidFill>
                  <a:schemeClr val="tx1"/>
                </a:solidFill>
              </a:rPr>
              <a:t>, </a:t>
            </a:r>
            <a:r>
              <a:rPr lang="ru-RU" altLang="de-DE" dirty="0" err="1">
                <a:solidFill>
                  <a:schemeClr val="tx1"/>
                </a:solidFill>
              </a:rPr>
              <a:t>през</a:t>
            </a:r>
            <a:r>
              <a:rPr lang="ru-RU" altLang="de-DE" dirty="0">
                <a:solidFill>
                  <a:schemeClr val="tx1"/>
                </a:solidFill>
              </a:rPr>
              <a:t> </a:t>
            </a:r>
            <a:r>
              <a:rPr lang="ru-RU" altLang="de-DE" dirty="0" err="1">
                <a:solidFill>
                  <a:schemeClr val="tx1"/>
                </a:solidFill>
              </a:rPr>
              <a:t>преработката</a:t>
            </a:r>
            <a:r>
              <a:rPr lang="ru-RU" altLang="de-DE" dirty="0">
                <a:solidFill>
                  <a:schemeClr val="tx1"/>
                </a:solidFill>
              </a:rPr>
              <a:t> и </a:t>
            </a:r>
            <a:r>
              <a:rPr lang="ru-RU" altLang="de-DE" dirty="0" err="1">
                <a:solidFill>
                  <a:schemeClr val="tx1"/>
                </a:solidFill>
              </a:rPr>
              <a:t>употребата</a:t>
            </a:r>
            <a:r>
              <a:rPr lang="ru-RU" altLang="de-DE" dirty="0">
                <a:solidFill>
                  <a:schemeClr val="tx1"/>
                </a:solidFill>
              </a:rPr>
              <a:t>, до </a:t>
            </a:r>
            <a:r>
              <a:rPr lang="ru-RU" altLang="de-DE" dirty="0" err="1">
                <a:solidFill>
                  <a:schemeClr val="tx1"/>
                </a:solidFill>
              </a:rPr>
              <a:t>третирането</a:t>
            </a:r>
            <a:r>
              <a:rPr lang="ru-RU" altLang="de-DE" dirty="0">
                <a:solidFill>
                  <a:schemeClr val="tx1"/>
                </a:solidFill>
              </a:rPr>
              <a:t> на </a:t>
            </a:r>
            <a:r>
              <a:rPr lang="ru-RU" altLang="de-DE" dirty="0" err="1">
                <a:solidFill>
                  <a:schemeClr val="tx1"/>
                </a:solidFill>
              </a:rPr>
              <a:t>отпадъците</a:t>
            </a:r>
            <a:r>
              <a:rPr lang="de-DE" altLang="de-DE" dirty="0">
                <a:solidFill>
                  <a:schemeClr val="tx1"/>
                </a:solidFill>
              </a:rPr>
              <a:t>.</a:t>
            </a:r>
          </a:p>
          <a:p>
            <a:endParaRPr lang="de-DE" altLang="de-DE" dirty="0">
              <a:solidFill>
                <a:schemeClr val="tx1"/>
              </a:solidFill>
            </a:endParaRPr>
          </a:p>
          <a:p>
            <a:r>
              <a:rPr lang="ru-RU" altLang="de-DE" dirty="0" err="1">
                <a:solidFill>
                  <a:schemeClr val="tx1"/>
                </a:solidFill>
              </a:rPr>
              <a:t>Проекти</a:t>
            </a:r>
            <a:r>
              <a:rPr lang="ru-RU" altLang="de-DE" dirty="0">
                <a:solidFill>
                  <a:schemeClr val="tx1"/>
                </a:solidFill>
              </a:rPr>
              <a:t>, </a:t>
            </a:r>
          </a:p>
          <a:p>
            <a:r>
              <a:rPr lang="ru-RU" altLang="de-DE" spc="-80" dirty="0" err="1">
                <a:solidFill>
                  <a:schemeClr val="tx1"/>
                </a:solidFill>
              </a:rPr>
              <a:t>които</a:t>
            </a:r>
            <a:r>
              <a:rPr lang="ru-RU" altLang="de-DE" spc="-80" dirty="0">
                <a:solidFill>
                  <a:schemeClr val="tx1"/>
                </a:solidFill>
              </a:rPr>
              <a:t> </a:t>
            </a:r>
            <a:r>
              <a:rPr lang="ru-RU" altLang="de-DE" spc="-80" dirty="0" err="1">
                <a:solidFill>
                  <a:schemeClr val="tx1"/>
                </a:solidFill>
              </a:rPr>
              <a:t>включват</a:t>
            </a:r>
            <a:r>
              <a:rPr lang="ru-RU" altLang="de-DE" spc="-80" dirty="0">
                <a:solidFill>
                  <a:schemeClr val="tx1"/>
                </a:solidFill>
              </a:rPr>
              <a:t> </a:t>
            </a:r>
            <a:r>
              <a:rPr lang="ru-RU" altLang="de-DE" spc="-80" dirty="0" err="1">
                <a:solidFill>
                  <a:schemeClr val="tx1"/>
                </a:solidFill>
              </a:rPr>
              <a:t>ефективно</a:t>
            </a:r>
            <a:r>
              <a:rPr lang="ru-RU" altLang="de-DE" spc="-80" dirty="0">
                <a:solidFill>
                  <a:schemeClr val="tx1"/>
                </a:solidFill>
              </a:rPr>
              <a:t> </a:t>
            </a:r>
            <a:r>
              <a:rPr lang="ru-RU" altLang="de-DE" spc="-80" dirty="0" err="1">
                <a:solidFill>
                  <a:schemeClr val="tx1"/>
                </a:solidFill>
              </a:rPr>
              <a:t>използване</a:t>
            </a:r>
            <a:r>
              <a:rPr lang="ru-RU" altLang="de-DE" spc="-80" dirty="0">
                <a:solidFill>
                  <a:schemeClr val="tx1"/>
                </a:solidFill>
              </a:rPr>
              <a:t> на </a:t>
            </a:r>
            <a:r>
              <a:rPr lang="ru-RU" altLang="de-DE" spc="-80" dirty="0" err="1">
                <a:solidFill>
                  <a:schemeClr val="tx1"/>
                </a:solidFill>
              </a:rPr>
              <a:t>материалите</a:t>
            </a:r>
            <a:r>
              <a:rPr lang="ru-RU" altLang="de-DE" spc="-80" dirty="0">
                <a:solidFill>
                  <a:schemeClr val="tx1"/>
                </a:solidFill>
              </a:rPr>
              <a:t> в </a:t>
            </a:r>
            <a:r>
              <a:rPr lang="ru-RU" altLang="de-DE" spc="-80" dirty="0" err="1">
                <a:solidFill>
                  <a:schemeClr val="tx1"/>
                </a:solidFill>
              </a:rPr>
              <a:t>производствените</a:t>
            </a:r>
            <a:r>
              <a:rPr lang="ru-RU" altLang="de-DE" spc="-80" dirty="0">
                <a:solidFill>
                  <a:schemeClr val="tx1"/>
                </a:solidFill>
              </a:rPr>
              <a:t> </a:t>
            </a:r>
            <a:r>
              <a:rPr lang="ru-RU" altLang="de-DE" spc="-80" dirty="0" err="1">
                <a:solidFill>
                  <a:schemeClr val="tx1"/>
                </a:solidFill>
              </a:rPr>
              <a:t>процеси</a:t>
            </a:r>
            <a:r>
              <a:rPr lang="ru-RU" altLang="de-DE" dirty="0">
                <a:solidFill>
                  <a:schemeClr val="tx1"/>
                </a:solidFill>
              </a:rPr>
              <a:t>,</a:t>
            </a:r>
          </a:p>
          <a:p>
            <a:r>
              <a:rPr lang="ru-RU" altLang="de-DE" dirty="0" err="1">
                <a:solidFill>
                  <a:schemeClr val="tx1"/>
                </a:solidFill>
              </a:rPr>
              <a:t>които</a:t>
            </a:r>
            <a:r>
              <a:rPr lang="ru-RU" altLang="de-DE" dirty="0">
                <a:solidFill>
                  <a:schemeClr val="tx1"/>
                </a:solidFill>
              </a:rPr>
              <a:t> </a:t>
            </a:r>
            <a:r>
              <a:rPr lang="ru-RU" altLang="de-DE" dirty="0" err="1">
                <a:solidFill>
                  <a:schemeClr val="tx1"/>
                </a:solidFill>
              </a:rPr>
              <a:t>заместват</a:t>
            </a:r>
            <a:r>
              <a:rPr lang="ru-RU" altLang="de-DE" dirty="0">
                <a:solidFill>
                  <a:schemeClr val="tx1"/>
                </a:solidFill>
              </a:rPr>
              <a:t> </a:t>
            </a:r>
            <a:r>
              <a:rPr lang="ru-RU" altLang="de-DE" dirty="0" err="1">
                <a:solidFill>
                  <a:schemeClr val="tx1"/>
                </a:solidFill>
              </a:rPr>
              <a:t>производствени</a:t>
            </a:r>
            <a:r>
              <a:rPr lang="ru-RU" altLang="de-DE" dirty="0">
                <a:solidFill>
                  <a:schemeClr val="tx1"/>
                </a:solidFill>
              </a:rPr>
              <a:t> </a:t>
            </a:r>
            <a:r>
              <a:rPr lang="ru-RU" altLang="de-DE" dirty="0" err="1">
                <a:solidFill>
                  <a:schemeClr val="tx1"/>
                </a:solidFill>
              </a:rPr>
              <a:t>процеси</a:t>
            </a:r>
            <a:r>
              <a:rPr lang="ru-RU" altLang="de-DE" dirty="0">
                <a:solidFill>
                  <a:schemeClr val="tx1"/>
                </a:solidFill>
              </a:rPr>
              <a:t> с </a:t>
            </a:r>
            <a:r>
              <a:rPr lang="ru-RU" altLang="de-DE" dirty="0" err="1">
                <a:solidFill>
                  <a:schemeClr val="tx1"/>
                </a:solidFill>
              </a:rPr>
              <a:t>интензивно</a:t>
            </a:r>
            <a:r>
              <a:rPr lang="ru-RU" altLang="de-DE" dirty="0">
                <a:solidFill>
                  <a:schemeClr val="tx1"/>
                </a:solidFill>
              </a:rPr>
              <a:t> </a:t>
            </a:r>
            <a:r>
              <a:rPr lang="ru-RU" altLang="de-DE" dirty="0" err="1">
                <a:solidFill>
                  <a:schemeClr val="tx1"/>
                </a:solidFill>
              </a:rPr>
              <a:t>използване</a:t>
            </a:r>
            <a:r>
              <a:rPr lang="ru-RU" altLang="de-DE" dirty="0">
                <a:solidFill>
                  <a:schemeClr val="tx1"/>
                </a:solidFill>
              </a:rPr>
              <a:t> на </a:t>
            </a:r>
            <a:r>
              <a:rPr lang="ru-RU" altLang="de-DE" dirty="0" err="1">
                <a:solidFill>
                  <a:schemeClr val="tx1"/>
                </a:solidFill>
              </a:rPr>
              <a:t>материални</a:t>
            </a:r>
            <a:r>
              <a:rPr lang="ru-RU" altLang="de-DE" dirty="0">
                <a:solidFill>
                  <a:schemeClr val="tx1"/>
                </a:solidFill>
              </a:rPr>
              <a:t> </a:t>
            </a:r>
            <a:r>
              <a:rPr lang="ru-RU" altLang="de-DE" dirty="0" err="1">
                <a:solidFill>
                  <a:schemeClr val="tx1"/>
                </a:solidFill>
              </a:rPr>
              <a:t>ресурси</a:t>
            </a:r>
            <a:r>
              <a:rPr lang="ru-RU" altLang="de-DE" dirty="0">
                <a:solidFill>
                  <a:schemeClr val="tx1"/>
                </a:solidFill>
              </a:rPr>
              <a:t>,</a:t>
            </a:r>
          </a:p>
          <a:p>
            <a:r>
              <a:rPr lang="ru-RU" altLang="de-DE" dirty="0" err="1">
                <a:solidFill>
                  <a:schemeClr val="tx1"/>
                </a:solidFill>
              </a:rPr>
              <a:t>както</a:t>
            </a:r>
            <a:r>
              <a:rPr lang="ru-RU" altLang="de-DE" dirty="0">
                <a:solidFill>
                  <a:schemeClr val="tx1"/>
                </a:solidFill>
              </a:rPr>
              <a:t> и </a:t>
            </a:r>
            <a:r>
              <a:rPr lang="ru-RU" altLang="de-DE" dirty="0" err="1">
                <a:solidFill>
                  <a:schemeClr val="tx1"/>
                </a:solidFill>
              </a:rPr>
              <a:t>такива</a:t>
            </a:r>
            <a:r>
              <a:rPr lang="ru-RU" altLang="de-DE" dirty="0">
                <a:solidFill>
                  <a:schemeClr val="tx1"/>
                </a:solidFill>
              </a:rPr>
              <a:t>, </a:t>
            </a:r>
            <a:r>
              <a:rPr lang="ru-RU" altLang="de-DE" dirty="0" err="1">
                <a:solidFill>
                  <a:schemeClr val="tx1"/>
                </a:solidFill>
              </a:rPr>
              <a:t>които</a:t>
            </a:r>
            <a:r>
              <a:rPr lang="ru-RU" altLang="de-DE" dirty="0">
                <a:solidFill>
                  <a:schemeClr val="tx1"/>
                </a:solidFill>
              </a:rPr>
              <a:t> </a:t>
            </a:r>
            <a:r>
              <a:rPr lang="ru-RU" altLang="de-DE" dirty="0" err="1">
                <a:solidFill>
                  <a:schemeClr val="tx1"/>
                </a:solidFill>
              </a:rPr>
              <a:t>използват</a:t>
            </a:r>
            <a:r>
              <a:rPr lang="ru-RU" altLang="de-DE" dirty="0">
                <a:solidFill>
                  <a:schemeClr val="tx1"/>
                </a:solidFill>
              </a:rPr>
              <a:t> </a:t>
            </a:r>
            <a:r>
              <a:rPr lang="ru-RU" altLang="de-DE" dirty="0" err="1">
                <a:solidFill>
                  <a:schemeClr val="tx1"/>
                </a:solidFill>
              </a:rPr>
              <a:t>отпадъчни</a:t>
            </a:r>
            <a:r>
              <a:rPr lang="ru-RU" altLang="de-DE" dirty="0">
                <a:solidFill>
                  <a:schemeClr val="tx1"/>
                </a:solidFill>
              </a:rPr>
              <a:t> и </a:t>
            </a:r>
            <a:r>
              <a:rPr lang="ru-RU" altLang="de-DE" dirty="0" err="1">
                <a:solidFill>
                  <a:schemeClr val="tx1"/>
                </a:solidFill>
              </a:rPr>
              <a:t>остатъчни</a:t>
            </a:r>
            <a:r>
              <a:rPr lang="ru-RU" altLang="de-DE" dirty="0">
                <a:solidFill>
                  <a:schemeClr val="tx1"/>
                </a:solidFill>
              </a:rPr>
              <a:t> </a:t>
            </a:r>
            <a:r>
              <a:rPr lang="ru-RU" altLang="de-DE" dirty="0" err="1">
                <a:solidFill>
                  <a:schemeClr val="tx1"/>
                </a:solidFill>
              </a:rPr>
              <a:t>материали</a:t>
            </a:r>
            <a:r>
              <a:rPr lang="ru-RU" altLang="de-DE" dirty="0">
                <a:solidFill>
                  <a:schemeClr val="tx1"/>
                </a:solidFill>
              </a:rPr>
              <a:t> за </a:t>
            </a:r>
            <a:r>
              <a:rPr lang="ru-RU" altLang="de-DE" dirty="0" err="1">
                <a:solidFill>
                  <a:schemeClr val="tx1"/>
                </a:solidFill>
              </a:rPr>
              <a:t>вторични</a:t>
            </a:r>
            <a:r>
              <a:rPr lang="ru-RU" altLang="de-DE" dirty="0">
                <a:solidFill>
                  <a:schemeClr val="tx1"/>
                </a:solidFill>
              </a:rPr>
              <a:t> </a:t>
            </a:r>
            <a:r>
              <a:rPr lang="ru-RU" altLang="de-DE" dirty="0" err="1">
                <a:solidFill>
                  <a:schemeClr val="tx1"/>
                </a:solidFill>
              </a:rPr>
              <a:t>суровини</a:t>
            </a:r>
            <a:endParaRPr lang="ru-RU" altLang="de-DE" dirty="0">
              <a:solidFill>
                <a:schemeClr val="tx1"/>
              </a:solidFill>
            </a:endParaRPr>
          </a:p>
          <a:p>
            <a:r>
              <a:rPr lang="de-DE" altLang="de-DE" sz="2000" dirty="0">
                <a:solidFill>
                  <a:schemeClr val="tx1"/>
                </a:solidFill>
              </a:rPr>
              <a:t>.</a:t>
            </a:r>
            <a:endParaRPr lang="de-DE" altLang="de-DE" sz="1600" dirty="0"/>
          </a:p>
        </p:txBody>
      </p:sp>
      <p:grpSp>
        <p:nvGrpSpPr>
          <p:cNvPr id="27652" name="Gruppieren 6"/>
          <p:cNvGrpSpPr>
            <a:grpSpLocks/>
          </p:cNvGrpSpPr>
          <p:nvPr/>
        </p:nvGrpSpPr>
        <p:grpSpPr bwMode="auto">
          <a:xfrm>
            <a:off x="792163" y="250825"/>
            <a:ext cx="8575226" cy="720725"/>
            <a:chOff x="791840" y="251525"/>
            <a:chExt cx="8575031" cy="720000"/>
          </a:xfrm>
        </p:grpSpPr>
        <p:pic>
          <p:nvPicPr>
            <p:cNvPr id="27653" name="Picture 6" descr="http://www.umweltinnovationsprogramm.de/sites/all/themes/uip/img/materia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840" y="251525"/>
              <a:ext cx="68314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4" name="Textfeld 12"/>
            <p:cNvSpPr txBox="1">
              <a:spLocks noChangeArrowheads="1"/>
            </p:cNvSpPr>
            <p:nvPr/>
          </p:nvSpPr>
          <p:spPr bwMode="auto">
            <a:xfrm>
              <a:off x="2304008" y="395541"/>
              <a:ext cx="7062863" cy="399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de-DE" sz="2000" dirty="0" err="1">
                  <a:solidFill>
                    <a:schemeClr val="tx1"/>
                  </a:solidFill>
                </a:rPr>
                <a:t>Ефективно</a:t>
              </a:r>
              <a:r>
                <a:rPr lang="ru-RU" altLang="de-DE" sz="2000" dirty="0">
                  <a:solidFill>
                    <a:schemeClr val="tx1"/>
                  </a:solidFill>
                </a:rPr>
                <a:t> </a:t>
              </a:r>
              <a:r>
                <a:rPr lang="ru-RU" altLang="de-DE" sz="2000" dirty="0" err="1">
                  <a:solidFill>
                    <a:schemeClr val="tx1"/>
                  </a:solidFill>
                </a:rPr>
                <a:t>използване</a:t>
              </a:r>
              <a:r>
                <a:rPr lang="ru-RU" altLang="de-DE" sz="2000" dirty="0">
                  <a:solidFill>
                    <a:schemeClr val="tx1"/>
                  </a:solidFill>
                </a:rPr>
                <a:t> на </a:t>
              </a:r>
              <a:r>
                <a:rPr lang="ru-RU" altLang="de-DE" sz="2000" dirty="0" err="1">
                  <a:solidFill>
                    <a:schemeClr val="tx1"/>
                  </a:solidFill>
                </a:rPr>
                <a:t>материалите</a:t>
              </a:r>
              <a:r>
                <a:rPr lang="ru-RU" altLang="de-DE" sz="2000" dirty="0">
                  <a:solidFill>
                    <a:schemeClr val="tx1"/>
                  </a:solidFill>
                </a:rPr>
                <a:t> в </a:t>
              </a:r>
              <a:r>
                <a:rPr lang="ru-RU" altLang="de-DE" sz="2000" dirty="0" err="1">
                  <a:solidFill>
                    <a:schemeClr val="tx1"/>
                  </a:solidFill>
                </a:rPr>
                <a:t>производството</a:t>
              </a:r>
              <a:endParaRPr lang="de-DE" altLang="de-DE" sz="20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60388" y="1193799"/>
            <a:ext cx="849788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/>
          <a:p>
            <a:pPr>
              <a:defRPr/>
            </a:pPr>
            <a:r>
              <a:rPr lang="bg-BG" altLang="de-DE" b="1" dirty="0">
                <a:solidFill>
                  <a:schemeClr val="tx1"/>
                </a:solidFill>
              </a:rPr>
              <a:t>Пример</a:t>
            </a:r>
            <a:r>
              <a:rPr lang="de-DE" altLang="de-DE" b="1" dirty="0">
                <a:solidFill>
                  <a:schemeClr val="tx1"/>
                </a:solidFill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Увеличение на </a:t>
            </a:r>
            <a:r>
              <a:rPr lang="ru-RU" dirty="0" err="1">
                <a:solidFill>
                  <a:schemeClr val="tx1"/>
                </a:solidFill>
              </a:rPr>
              <a:t>ефективното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използване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дървения</a:t>
            </a:r>
            <a:r>
              <a:rPr lang="ru-RU" dirty="0">
                <a:solidFill>
                  <a:schemeClr val="tx1"/>
                </a:solidFill>
              </a:rPr>
              <a:t> материал </a:t>
            </a:r>
            <a:r>
              <a:rPr lang="ru-RU" dirty="0" err="1">
                <a:solidFill>
                  <a:schemeClr val="tx1"/>
                </a:solidFill>
              </a:rPr>
              <a:t>дърво</a:t>
            </a:r>
            <a:r>
              <a:rPr lang="ru-RU" dirty="0">
                <a:solidFill>
                  <a:schemeClr val="tx1"/>
                </a:solidFill>
              </a:rPr>
              <a:t> в предприятие за </a:t>
            </a:r>
            <a:r>
              <a:rPr lang="ru-RU" dirty="0" err="1">
                <a:solidFill>
                  <a:schemeClr val="tx1"/>
                </a:solidFill>
              </a:rPr>
              <a:t>рязане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дървесина</a:t>
            </a:r>
            <a:endParaRPr lang="de-DE" altLang="de-DE" b="1" dirty="0">
              <a:solidFill>
                <a:schemeClr val="tx1"/>
              </a:solidFill>
            </a:endParaRPr>
          </a:p>
        </p:txBody>
      </p:sp>
      <p:sp>
        <p:nvSpPr>
          <p:cNvPr id="29699" name="Rechteck 5"/>
          <p:cNvSpPr>
            <a:spLocks noChangeArrowheads="1"/>
          </p:cNvSpPr>
          <p:nvPr/>
        </p:nvSpPr>
        <p:spPr bwMode="auto">
          <a:xfrm>
            <a:off x="863600" y="1258888"/>
            <a:ext cx="813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e-DE" altLang="de-DE"/>
          </a:p>
        </p:txBody>
      </p:sp>
      <p:grpSp>
        <p:nvGrpSpPr>
          <p:cNvPr id="29700" name="Gruppieren 6"/>
          <p:cNvGrpSpPr>
            <a:grpSpLocks/>
          </p:cNvGrpSpPr>
          <p:nvPr/>
        </p:nvGrpSpPr>
        <p:grpSpPr bwMode="auto">
          <a:xfrm>
            <a:off x="792163" y="250825"/>
            <a:ext cx="8318424" cy="720725"/>
            <a:chOff x="791840" y="251525"/>
            <a:chExt cx="8318235" cy="720000"/>
          </a:xfrm>
        </p:grpSpPr>
        <p:pic>
          <p:nvPicPr>
            <p:cNvPr id="29706" name="Picture 6" descr="http://www.umweltinnovationsprogramm.de/sites/all/themes/uip/img/materia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840" y="251525"/>
              <a:ext cx="68314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7" name="Textfeld 12"/>
            <p:cNvSpPr txBox="1">
              <a:spLocks noChangeArrowheads="1"/>
            </p:cNvSpPr>
            <p:nvPr/>
          </p:nvSpPr>
          <p:spPr bwMode="auto">
            <a:xfrm>
              <a:off x="2304008" y="395541"/>
              <a:ext cx="6806067" cy="399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de-DE" sz="2000" dirty="0" err="1">
                  <a:solidFill>
                    <a:schemeClr val="tx1"/>
                  </a:solidFill>
                </a:rPr>
                <a:t>Ефективно</a:t>
              </a:r>
              <a:r>
                <a:rPr lang="ru-RU" altLang="de-DE" sz="2000" dirty="0">
                  <a:solidFill>
                    <a:schemeClr val="tx1"/>
                  </a:solidFill>
                </a:rPr>
                <a:t> </a:t>
              </a:r>
              <a:r>
                <a:rPr lang="ru-RU" altLang="de-DE" sz="2000" dirty="0" err="1">
                  <a:solidFill>
                    <a:schemeClr val="tx1"/>
                  </a:solidFill>
                </a:rPr>
                <a:t>използване</a:t>
              </a:r>
              <a:r>
                <a:rPr lang="ru-RU" altLang="de-DE" sz="2000" dirty="0">
                  <a:solidFill>
                    <a:schemeClr val="tx1"/>
                  </a:solidFill>
                </a:rPr>
                <a:t> на </a:t>
              </a:r>
              <a:r>
                <a:rPr lang="ru-RU" altLang="de-DE" sz="2000" dirty="0" err="1">
                  <a:solidFill>
                    <a:schemeClr val="tx1"/>
                  </a:solidFill>
                </a:rPr>
                <a:t>материали</a:t>
              </a:r>
              <a:r>
                <a:rPr lang="ru-RU" altLang="de-DE" sz="2000" dirty="0">
                  <a:solidFill>
                    <a:schemeClr val="tx1"/>
                  </a:solidFill>
                </a:rPr>
                <a:t> в </a:t>
              </a:r>
              <a:r>
                <a:rPr lang="ru-RU" altLang="de-DE" sz="2000" dirty="0" err="1">
                  <a:solidFill>
                    <a:schemeClr val="tx1"/>
                  </a:solidFill>
                </a:rPr>
                <a:t>производството</a:t>
              </a:r>
              <a:endParaRPr lang="de-DE" altLang="de-DE" sz="20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9701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2266950"/>
            <a:ext cx="469265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2322513"/>
            <a:ext cx="3560763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Grafi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5075238"/>
            <a:ext cx="329565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Rechteck 4"/>
          <p:cNvSpPr>
            <a:spLocks noChangeArrowheads="1"/>
          </p:cNvSpPr>
          <p:nvPr/>
        </p:nvSpPr>
        <p:spPr bwMode="auto">
          <a:xfrm>
            <a:off x="722313" y="4572000"/>
            <a:ext cx="5326062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endParaRPr lang="de-DE" altLang="de-DE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ru-RU" altLang="de-DE" dirty="0" err="1">
                <a:solidFill>
                  <a:schemeClr val="accent2"/>
                </a:solidFill>
                <a:latin typeface="+mj-lt"/>
              </a:rPr>
              <a:t>Повишаване</a:t>
            </a:r>
            <a:r>
              <a:rPr lang="ru-RU" altLang="de-DE" dirty="0">
                <a:solidFill>
                  <a:schemeClr val="accent2"/>
                </a:solidFill>
                <a:latin typeface="+mj-lt"/>
              </a:rPr>
              <a:t> на </a:t>
            </a:r>
            <a:r>
              <a:rPr lang="ru-RU" altLang="de-DE" dirty="0" err="1">
                <a:solidFill>
                  <a:schemeClr val="accent2"/>
                </a:solidFill>
                <a:latin typeface="+mj-lt"/>
              </a:rPr>
              <a:t>ефективното</a:t>
            </a:r>
            <a:r>
              <a:rPr lang="ru-RU" altLang="de-DE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ru-RU" altLang="de-DE" dirty="0" err="1">
                <a:solidFill>
                  <a:schemeClr val="tx1"/>
                </a:solidFill>
                <a:latin typeface="+mj-lt"/>
              </a:rPr>
              <a:t>използване</a:t>
            </a:r>
            <a:r>
              <a:rPr lang="ru-RU" altLang="de-DE" dirty="0">
                <a:solidFill>
                  <a:schemeClr val="tx1"/>
                </a:solidFill>
                <a:latin typeface="+mj-lt"/>
              </a:rPr>
              <a:t> на </a:t>
            </a:r>
            <a:r>
              <a:rPr lang="ru-RU" altLang="de-DE" dirty="0" err="1">
                <a:solidFill>
                  <a:schemeClr val="tx1"/>
                </a:solidFill>
                <a:latin typeface="+mj-lt"/>
              </a:rPr>
              <a:t>материали</a:t>
            </a:r>
            <a:r>
              <a:rPr lang="ru-RU" altLang="de-DE" dirty="0">
                <a:solidFill>
                  <a:schemeClr val="tx1"/>
                </a:solidFill>
                <a:latin typeface="+mj-lt"/>
              </a:rPr>
              <a:t> чрез </a:t>
            </a:r>
            <a:r>
              <a:rPr lang="ru-RU" altLang="de-DE" dirty="0" err="1">
                <a:solidFill>
                  <a:schemeClr val="tx1"/>
                </a:solidFill>
                <a:latin typeface="+mj-lt"/>
              </a:rPr>
              <a:t>прилагане</a:t>
            </a:r>
            <a:r>
              <a:rPr lang="ru-RU" altLang="de-DE" dirty="0">
                <a:solidFill>
                  <a:schemeClr val="tx1"/>
                </a:solidFill>
                <a:latin typeface="+mj-lt"/>
              </a:rPr>
              <a:t> за </a:t>
            </a:r>
            <a:r>
              <a:rPr lang="ru-RU" altLang="de-DE" dirty="0" err="1">
                <a:solidFill>
                  <a:schemeClr val="tx1"/>
                </a:solidFill>
                <a:latin typeface="+mj-lt"/>
              </a:rPr>
              <a:t>първи</a:t>
            </a:r>
            <a:r>
              <a:rPr lang="ru-RU" alt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altLang="de-DE" dirty="0" err="1">
                <a:solidFill>
                  <a:schemeClr val="tx1"/>
                </a:solidFill>
                <a:latin typeface="+mj-lt"/>
              </a:rPr>
              <a:t>път</a:t>
            </a:r>
            <a:r>
              <a:rPr lang="ru-RU" altLang="de-DE" dirty="0">
                <a:solidFill>
                  <a:schemeClr val="tx1"/>
                </a:solidFill>
                <a:latin typeface="+mj-lt"/>
              </a:rPr>
              <a:t> в </a:t>
            </a:r>
            <a:r>
              <a:rPr lang="ru-RU" altLang="de-DE" dirty="0" err="1">
                <a:solidFill>
                  <a:schemeClr val="tx1"/>
                </a:solidFill>
                <a:latin typeface="+mj-lt"/>
              </a:rPr>
              <a:t>промишлен</a:t>
            </a:r>
            <a:r>
              <a:rPr lang="ru-RU" alt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altLang="de-DE" dirty="0" err="1">
                <a:solidFill>
                  <a:schemeClr val="tx1"/>
                </a:solidFill>
                <a:latin typeface="+mj-lt"/>
              </a:rPr>
              <a:t>мащаб</a:t>
            </a:r>
            <a:r>
              <a:rPr lang="ru-RU" altLang="de-DE" dirty="0">
                <a:solidFill>
                  <a:schemeClr val="tx1"/>
                </a:solidFill>
                <a:latin typeface="+mj-lt"/>
              </a:rPr>
              <a:t> на </a:t>
            </a:r>
            <a:r>
              <a:rPr lang="ru-RU" altLang="de-DE" dirty="0" err="1">
                <a:solidFill>
                  <a:schemeClr val="accent2"/>
                </a:solidFill>
                <a:latin typeface="+mj-lt"/>
              </a:rPr>
              <a:t>иновативно</a:t>
            </a:r>
            <a:r>
              <a:rPr lang="ru-RU" altLang="de-DE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ru-RU" altLang="de-DE" dirty="0" err="1">
                <a:solidFill>
                  <a:schemeClr val="accent2"/>
                </a:solidFill>
                <a:latin typeface="+mj-lt"/>
              </a:rPr>
              <a:t>комбиниране</a:t>
            </a:r>
            <a:r>
              <a:rPr lang="ru-RU" altLang="de-DE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ru-RU" altLang="de-DE" dirty="0">
                <a:solidFill>
                  <a:schemeClr val="tx1"/>
                </a:solidFill>
                <a:latin typeface="+mj-lt"/>
              </a:rPr>
              <a:t>на два </a:t>
            </a:r>
            <a:r>
              <a:rPr lang="ru-RU" altLang="de-DE" dirty="0" err="1">
                <a:solidFill>
                  <a:schemeClr val="tx1"/>
                </a:solidFill>
                <a:latin typeface="+mj-lt"/>
              </a:rPr>
              <a:t>процеса</a:t>
            </a:r>
            <a:r>
              <a:rPr lang="ru-RU" altLang="de-DE" dirty="0">
                <a:solidFill>
                  <a:schemeClr val="tx1"/>
                </a:solidFill>
                <a:latin typeface="+mj-lt"/>
              </a:rPr>
              <a:t> - </a:t>
            </a:r>
            <a:r>
              <a:rPr lang="ru-RU" altLang="de-DE" dirty="0" err="1">
                <a:solidFill>
                  <a:schemeClr val="tx1"/>
                </a:solidFill>
                <a:latin typeface="+mj-lt"/>
              </a:rPr>
              <a:t>сушене</a:t>
            </a:r>
            <a:r>
              <a:rPr lang="ru-RU" altLang="de-DE" dirty="0">
                <a:solidFill>
                  <a:schemeClr val="tx1"/>
                </a:solidFill>
                <a:latin typeface="+mj-lt"/>
              </a:rPr>
              <a:t> на </a:t>
            </a:r>
            <a:r>
              <a:rPr lang="ru-RU" altLang="de-DE" dirty="0" err="1">
                <a:solidFill>
                  <a:schemeClr val="tx1"/>
                </a:solidFill>
                <a:latin typeface="+mj-lt"/>
              </a:rPr>
              <a:t>дървения</a:t>
            </a:r>
            <a:r>
              <a:rPr lang="ru-RU" altLang="de-DE" dirty="0">
                <a:solidFill>
                  <a:schemeClr val="tx1"/>
                </a:solidFill>
                <a:latin typeface="+mj-lt"/>
              </a:rPr>
              <a:t> материал и последващо </a:t>
            </a:r>
            <a:r>
              <a:rPr lang="ru-RU" altLang="de-DE" dirty="0" err="1">
                <a:solidFill>
                  <a:schemeClr val="tx1"/>
                </a:solidFill>
                <a:latin typeface="+mj-lt"/>
              </a:rPr>
              <a:t>обрязване</a:t>
            </a:r>
            <a:r>
              <a:rPr lang="de-DE" altLang="de-DE" dirty="0">
                <a:solidFill>
                  <a:schemeClr val="tx1"/>
                </a:solidFill>
                <a:latin typeface="+mj-lt"/>
              </a:rPr>
              <a:t>. </a:t>
            </a:r>
          </a:p>
        </p:txBody>
      </p:sp>
      <p:sp>
        <p:nvSpPr>
          <p:cNvPr id="29705" name="Rechteck 7"/>
          <p:cNvSpPr>
            <a:spLocks noChangeArrowheads="1"/>
          </p:cNvSpPr>
          <p:nvPr/>
        </p:nvSpPr>
        <p:spPr bwMode="auto">
          <a:xfrm>
            <a:off x="2303463" y="6156325"/>
            <a:ext cx="5038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altLang="de-DE" sz="1200">
                <a:solidFill>
                  <a:schemeClr val="tx1"/>
                </a:solidFill>
              </a:rPr>
              <a:t>Quelle: http://www.umweltinnovationsprogramm.de/sites/default/files/benutzer/784/dokumente/abschlussbericht_sattelmacher_final.pdf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03238" y="1524000"/>
            <a:ext cx="8713787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/>
          <a:p>
            <a:pPr>
              <a:defRPr/>
            </a:pPr>
            <a:r>
              <a:rPr lang="ru-RU" sz="2000" dirty="0" err="1">
                <a:solidFill>
                  <a:schemeClr val="tx1"/>
                </a:solidFill>
              </a:rPr>
              <a:t>Устойчивте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информационни</a:t>
            </a:r>
            <a:r>
              <a:rPr lang="ru-RU" sz="2000" dirty="0">
                <a:solidFill>
                  <a:schemeClr val="tx1"/>
                </a:solidFill>
              </a:rPr>
              <a:t>  и </a:t>
            </a:r>
            <a:r>
              <a:rPr lang="ru-RU" sz="2000" dirty="0" err="1">
                <a:solidFill>
                  <a:schemeClr val="tx1"/>
                </a:solidFill>
              </a:rPr>
              <a:t>комуникационни</a:t>
            </a:r>
            <a:r>
              <a:rPr lang="ru-RU" sz="2000" dirty="0">
                <a:solidFill>
                  <a:schemeClr val="tx1"/>
                </a:solidFill>
              </a:rPr>
              <a:t> технологии, </a:t>
            </a:r>
            <a:r>
              <a:rPr lang="ru-RU" sz="2000" dirty="0" err="1">
                <a:solidFill>
                  <a:schemeClr val="tx1"/>
                </a:solidFill>
              </a:rPr>
              <a:t>накратко</a:t>
            </a:r>
            <a:r>
              <a:rPr lang="ru-RU" sz="2000" dirty="0">
                <a:solidFill>
                  <a:schemeClr val="tx1"/>
                </a:solidFill>
              </a:rPr>
              <a:t> зелени ИКТ, </a:t>
            </a:r>
            <a:r>
              <a:rPr lang="ru-RU" sz="2000" dirty="0" err="1">
                <a:solidFill>
                  <a:schemeClr val="tx1"/>
                </a:solidFill>
              </a:rPr>
              <a:t>повишават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ефективността</a:t>
            </a:r>
            <a:r>
              <a:rPr lang="ru-RU" sz="2000" dirty="0">
                <a:solidFill>
                  <a:schemeClr val="tx1"/>
                </a:solidFill>
              </a:rPr>
              <a:t> на </a:t>
            </a:r>
            <a:r>
              <a:rPr lang="ru-RU" sz="2000" dirty="0" err="1">
                <a:solidFill>
                  <a:schemeClr val="tx1"/>
                </a:solidFill>
              </a:rPr>
              <a:t>използване</a:t>
            </a:r>
            <a:r>
              <a:rPr lang="ru-RU" sz="2000" dirty="0">
                <a:solidFill>
                  <a:schemeClr val="tx1"/>
                </a:solidFill>
              </a:rPr>
              <a:t> на </a:t>
            </a:r>
            <a:r>
              <a:rPr lang="ru-RU" sz="2000" dirty="0" err="1">
                <a:solidFill>
                  <a:schemeClr val="tx1"/>
                </a:solidFill>
              </a:rPr>
              <a:t>електроенергия</a:t>
            </a:r>
            <a:r>
              <a:rPr lang="ru-RU" sz="2000" dirty="0">
                <a:solidFill>
                  <a:schemeClr val="tx1"/>
                </a:solidFill>
              </a:rPr>
              <a:t> и </a:t>
            </a:r>
            <a:r>
              <a:rPr lang="ru-RU" sz="2000" dirty="0" err="1">
                <a:solidFill>
                  <a:schemeClr val="tx1"/>
                </a:solidFill>
              </a:rPr>
              <a:t>суровините</a:t>
            </a:r>
            <a:r>
              <a:rPr lang="ru-RU" sz="2000" dirty="0">
                <a:solidFill>
                  <a:schemeClr val="tx1"/>
                </a:solidFill>
              </a:rPr>
              <a:t> от </a:t>
            </a:r>
            <a:r>
              <a:rPr lang="ru-RU" sz="2000" dirty="0" err="1">
                <a:solidFill>
                  <a:schemeClr val="tx1"/>
                </a:solidFill>
              </a:rPr>
              <a:t>предприятията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r>
              <a:rPr lang="de-DE" sz="2000" dirty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endParaRPr lang="de-D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В </a:t>
            </a:r>
            <a:r>
              <a:rPr lang="ru-RU" dirty="0" err="1">
                <a:solidFill>
                  <a:schemeClr val="tx1"/>
                </a:solidFill>
              </a:rPr>
              <a:t>основата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субсидията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заложени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иновативни</a:t>
            </a:r>
            <a:r>
              <a:rPr lang="ru-RU" dirty="0">
                <a:solidFill>
                  <a:schemeClr val="tx1"/>
                </a:solidFill>
              </a:rPr>
              <a:t> зелени ИКТ </a:t>
            </a:r>
            <a:r>
              <a:rPr lang="ru-RU" dirty="0" err="1">
                <a:solidFill>
                  <a:schemeClr val="tx1"/>
                </a:solidFill>
              </a:rPr>
              <a:t>проекти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които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допринасят</a:t>
            </a:r>
            <a:r>
              <a:rPr lang="ru-RU" dirty="0">
                <a:solidFill>
                  <a:schemeClr val="tx1"/>
                </a:solidFill>
              </a:rPr>
              <a:t> за </a:t>
            </a:r>
            <a:r>
              <a:rPr lang="ru-RU" dirty="0" err="1">
                <a:solidFill>
                  <a:schemeClr val="tx1"/>
                </a:solidFill>
              </a:rPr>
              <a:t>повишаването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ефективността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използване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електроенергията</a:t>
            </a:r>
            <a:r>
              <a:rPr lang="ru-RU" dirty="0">
                <a:solidFill>
                  <a:schemeClr val="tx1"/>
                </a:solidFill>
              </a:rPr>
              <a:t> и </a:t>
            </a:r>
            <a:r>
              <a:rPr lang="ru-RU" dirty="0" err="1">
                <a:solidFill>
                  <a:schemeClr val="tx1"/>
                </a:solidFill>
              </a:rPr>
              <a:t>суровините</a:t>
            </a:r>
            <a:r>
              <a:rPr lang="de-DE" dirty="0">
                <a:solidFill>
                  <a:schemeClr val="tx1"/>
                </a:solidFill>
              </a:rPr>
              <a:t>. </a:t>
            </a:r>
          </a:p>
          <a:p>
            <a:pPr>
              <a:defRPr/>
            </a:pPr>
            <a:endParaRPr lang="de-DE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При </a:t>
            </a:r>
            <a:r>
              <a:rPr lang="ru-RU" dirty="0" err="1">
                <a:solidFill>
                  <a:schemeClr val="tx1"/>
                </a:solidFill>
              </a:rPr>
              <a:t>това</a:t>
            </a:r>
            <a:r>
              <a:rPr lang="ru-RU" dirty="0">
                <a:solidFill>
                  <a:schemeClr val="tx1"/>
                </a:solidFill>
              </a:rPr>
              <a:t> се </a:t>
            </a:r>
            <a:r>
              <a:rPr lang="ru-RU" dirty="0" err="1">
                <a:solidFill>
                  <a:schemeClr val="tx1"/>
                </a:solidFill>
              </a:rPr>
              <a:t>финансират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както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оптимизирането</a:t>
            </a:r>
            <a:r>
              <a:rPr lang="ru-RU" dirty="0">
                <a:solidFill>
                  <a:schemeClr val="tx1"/>
                </a:solidFill>
              </a:rPr>
              <a:t> на зелените ИКТ </a:t>
            </a:r>
            <a:r>
              <a:rPr lang="ru-RU" dirty="0" err="1">
                <a:solidFill>
                  <a:schemeClr val="tx1"/>
                </a:solidFill>
              </a:rPr>
              <a:t>структури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така</a:t>
            </a:r>
            <a:r>
              <a:rPr lang="ru-RU" dirty="0">
                <a:solidFill>
                  <a:schemeClr val="tx1"/>
                </a:solidFill>
              </a:rPr>
              <a:t> и </a:t>
            </a:r>
            <a:r>
              <a:rPr lang="ru-RU" dirty="0" err="1">
                <a:solidFill>
                  <a:schemeClr val="tx1"/>
                </a:solidFill>
              </a:rPr>
              <a:t>интегрирането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производството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иновативни</a:t>
            </a:r>
            <a:r>
              <a:rPr lang="ru-RU" dirty="0">
                <a:solidFill>
                  <a:schemeClr val="tx1"/>
                </a:solidFill>
              </a:rPr>
              <a:t> зелени ИКТ </a:t>
            </a:r>
            <a:r>
              <a:rPr lang="ru-RU" dirty="0" err="1">
                <a:solidFill>
                  <a:schemeClr val="tx1"/>
                </a:solidFill>
              </a:rPr>
              <a:t>системи</a:t>
            </a:r>
            <a:r>
              <a:rPr lang="de-DE" dirty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endParaRPr lang="de-DE" altLang="de-D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bg-BG" altLang="de-DE" b="1" dirty="0">
                <a:solidFill>
                  <a:schemeClr val="tx1"/>
                </a:solidFill>
              </a:rPr>
              <a:t>Примери</a:t>
            </a:r>
            <a:r>
              <a:rPr lang="de-DE" altLang="de-DE" b="1" dirty="0">
                <a:solidFill>
                  <a:schemeClr val="tx1"/>
                </a:solidFill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 err="1">
                <a:solidFill>
                  <a:schemeClr val="tx1"/>
                </a:solidFill>
              </a:rPr>
              <a:t>Енергоефективна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компютърна</a:t>
            </a:r>
            <a:r>
              <a:rPr lang="ru-RU" dirty="0">
                <a:solidFill>
                  <a:schemeClr val="tx1"/>
                </a:solidFill>
              </a:rPr>
              <a:t> техника в </a:t>
            </a:r>
            <a:r>
              <a:rPr lang="ru-RU" dirty="0" err="1">
                <a:solidFill>
                  <a:schemeClr val="tx1"/>
                </a:solidFill>
              </a:rPr>
              <a:t>училищата</a:t>
            </a: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ИТ-</a:t>
            </a:r>
            <a:r>
              <a:rPr lang="ru-RU" dirty="0" err="1">
                <a:solidFill>
                  <a:schemeClr val="tx1"/>
                </a:solidFill>
              </a:rPr>
              <a:t>базирано</a:t>
            </a:r>
            <a:r>
              <a:rPr lang="ru-RU" dirty="0">
                <a:solidFill>
                  <a:schemeClr val="tx1"/>
                </a:solidFill>
              </a:rPr>
              <a:t> управление на </a:t>
            </a:r>
            <a:r>
              <a:rPr lang="ru-RU" dirty="0" err="1">
                <a:solidFill>
                  <a:schemeClr val="tx1"/>
                </a:solidFill>
              </a:rPr>
              <a:t>производствени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стъпки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средно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голям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леярски</a:t>
            </a:r>
            <a:r>
              <a:rPr lang="ru-RU" dirty="0">
                <a:solidFill>
                  <a:schemeClr val="tx1"/>
                </a:solidFill>
              </a:rPr>
              <a:t> цех</a:t>
            </a:r>
            <a:endParaRPr lang="de-DE" dirty="0">
              <a:solidFill>
                <a:schemeClr val="tx1"/>
              </a:solidFill>
            </a:endParaRPr>
          </a:p>
          <a:p>
            <a:pPr>
              <a:defRPr/>
            </a:pPr>
            <a:endParaRPr lang="de-DE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de-DE" altLang="de-DE" b="1" dirty="0">
              <a:solidFill>
                <a:schemeClr val="tx1"/>
              </a:solidFill>
            </a:endParaRPr>
          </a:p>
        </p:txBody>
      </p:sp>
      <p:grpSp>
        <p:nvGrpSpPr>
          <p:cNvPr id="31747" name="Gruppieren 1"/>
          <p:cNvGrpSpPr>
            <a:grpSpLocks/>
          </p:cNvGrpSpPr>
          <p:nvPr/>
        </p:nvGrpSpPr>
        <p:grpSpPr bwMode="auto">
          <a:xfrm>
            <a:off x="863600" y="250825"/>
            <a:ext cx="5487988" cy="720725"/>
            <a:chOff x="863848" y="251445"/>
            <a:chExt cx="5487818" cy="720000"/>
          </a:xfrm>
        </p:grpSpPr>
        <p:pic>
          <p:nvPicPr>
            <p:cNvPr id="31748" name="Picture 4" descr="http://www.umweltinnovationsprogramm.de/sites/all/themes/uip/img/I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848" y="251445"/>
              <a:ext cx="90948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49" name="Textfeld 9"/>
            <p:cNvSpPr txBox="1">
              <a:spLocks noChangeArrowheads="1"/>
            </p:cNvSpPr>
            <p:nvPr/>
          </p:nvSpPr>
          <p:spPr bwMode="auto">
            <a:xfrm>
              <a:off x="2520032" y="458177"/>
              <a:ext cx="38316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de-DE" altLang="de-DE" sz="2000">
                  <a:solidFill>
                    <a:schemeClr val="tx1"/>
                  </a:solidFill>
                </a:rPr>
                <a:t>IT goes green </a:t>
              </a:r>
            </a:p>
          </p:txBody>
        </p:sp>
      </p:grp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503238" y="1165225"/>
            <a:ext cx="9073578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/>
          <a:p>
            <a:pPr>
              <a:defRPr/>
            </a:pPr>
            <a:r>
              <a:rPr lang="bg-BG" altLang="de-DE" sz="2000" dirty="0">
                <a:solidFill>
                  <a:schemeClr val="tx1"/>
                </a:solidFill>
              </a:rPr>
              <a:t>Цел</a:t>
            </a:r>
            <a:r>
              <a:rPr lang="de-DE" altLang="de-DE" sz="2000" dirty="0">
                <a:solidFill>
                  <a:schemeClr val="tx1"/>
                </a:solidFill>
              </a:rPr>
              <a:t>: </a:t>
            </a:r>
            <a:r>
              <a:rPr lang="ru-RU" altLang="de-DE" sz="2000" dirty="0" err="1">
                <a:solidFill>
                  <a:schemeClr val="tx1"/>
                </a:solidFill>
              </a:rPr>
              <a:t>Повишаване</a:t>
            </a:r>
            <a:r>
              <a:rPr lang="ru-RU" altLang="de-DE" sz="2000" dirty="0">
                <a:solidFill>
                  <a:schemeClr val="tx1"/>
                </a:solidFill>
              </a:rPr>
              <a:t> на </a:t>
            </a:r>
            <a:r>
              <a:rPr lang="ru-RU" altLang="de-DE" sz="2000" dirty="0" err="1">
                <a:solidFill>
                  <a:schemeClr val="tx1"/>
                </a:solidFill>
              </a:rPr>
              <a:t>енергийната</a:t>
            </a:r>
            <a:r>
              <a:rPr lang="ru-RU" altLang="de-DE" sz="2000" dirty="0">
                <a:solidFill>
                  <a:schemeClr val="tx1"/>
                </a:solidFill>
              </a:rPr>
              <a:t> </a:t>
            </a:r>
            <a:r>
              <a:rPr lang="ru-RU" altLang="de-DE" sz="2000" dirty="0" err="1">
                <a:solidFill>
                  <a:schemeClr val="tx1"/>
                </a:solidFill>
              </a:rPr>
              <a:t>ефективност</a:t>
            </a:r>
            <a:r>
              <a:rPr lang="ru-RU" altLang="de-DE" sz="2000" dirty="0">
                <a:solidFill>
                  <a:schemeClr val="tx1"/>
                </a:solidFill>
              </a:rPr>
              <a:t> и </a:t>
            </a:r>
            <a:r>
              <a:rPr lang="ru-RU" altLang="de-DE" sz="2000" dirty="0" err="1">
                <a:solidFill>
                  <a:schemeClr val="tx1"/>
                </a:solidFill>
              </a:rPr>
              <a:t>защитата</a:t>
            </a:r>
            <a:r>
              <a:rPr lang="ru-RU" altLang="de-DE" sz="2000" dirty="0">
                <a:solidFill>
                  <a:schemeClr val="tx1"/>
                </a:solidFill>
              </a:rPr>
              <a:t> на </a:t>
            </a:r>
            <a:r>
              <a:rPr lang="ru-RU" altLang="de-DE" sz="2000" dirty="0" err="1">
                <a:solidFill>
                  <a:schemeClr val="tx1"/>
                </a:solidFill>
              </a:rPr>
              <a:t>ресурсите</a:t>
            </a:r>
            <a:r>
              <a:rPr lang="ru-RU" altLang="de-DE" sz="2000" dirty="0">
                <a:solidFill>
                  <a:schemeClr val="tx1"/>
                </a:solidFill>
              </a:rPr>
              <a:t> в сектора на </a:t>
            </a:r>
            <a:r>
              <a:rPr lang="ru-RU" altLang="de-DE" sz="2000" dirty="0" err="1">
                <a:solidFill>
                  <a:schemeClr val="tx1"/>
                </a:solidFill>
              </a:rPr>
              <a:t>отпадните</a:t>
            </a:r>
            <a:r>
              <a:rPr lang="ru-RU" altLang="de-DE" sz="2000" dirty="0">
                <a:solidFill>
                  <a:schemeClr val="tx1"/>
                </a:solidFill>
              </a:rPr>
              <a:t> води</a:t>
            </a:r>
            <a:endParaRPr lang="de-DE" altLang="de-DE" sz="2000" dirty="0">
              <a:solidFill>
                <a:schemeClr val="tx1"/>
              </a:solidFill>
            </a:endParaRPr>
          </a:p>
          <a:p>
            <a:pPr>
              <a:defRPr/>
            </a:pPr>
            <a:endParaRPr lang="de-DE" altLang="de-DE" dirty="0">
              <a:solidFill>
                <a:schemeClr val="tx1"/>
              </a:solidFill>
            </a:endParaRPr>
          </a:p>
          <a:p>
            <a:pPr>
              <a:defRPr/>
            </a:pPr>
            <a:endParaRPr lang="de-DE" altLang="de-DE" dirty="0">
              <a:solidFill>
                <a:schemeClr val="tx1"/>
              </a:solidFill>
            </a:endParaRPr>
          </a:p>
          <a:p>
            <a:pPr>
              <a:defRPr/>
            </a:pPr>
            <a:br>
              <a:rPr lang="de-DE" altLang="de-DE" dirty="0">
                <a:solidFill>
                  <a:schemeClr val="tx1"/>
                </a:solidFill>
              </a:rPr>
            </a:br>
            <a:r>
              <a:rPr lang="ru-RU" altLang="de-DE" dirty="0" err="1">
                <a:solidFill>
                  <a:schemeClr val="tx1"/>
                </a:solidFill>
              </a:rPr>
              <a:t>Проекти</a:t>
            </a:r>
            <a:r>
              <a:rPr lang="ru-RU" altLang="de-DE" dirty="0">
                <a:solidFill>
                  <a:schemeClr val="tx1"/>
                </a:solidFill>
              </a:rPr>
              <a:t> за </a:t>
            </a:r>
            <a:r>
              <a:rPr lang="ru-RU" altLang="de-DE" dirty="0" err="1">
                <a:solidFill>
                  <a:schemeClr val="tx1"/>
                </a:solidFill>
              </a:rPr>
              <a:t>икономия</a:t>
            </a:r>
            <a:r>
              <a:rPr lang="ru-RU" altLang="de-DE" dirty="0">
                <a:solidFill>
                  <a:schemeClr val="tx1"/>
                </a:solidFill>
              </a:rPr>
              <a:t> на </a:t>
            </a:r>
            <a:r>
              <a:rPr lang="ru-RU" altLang="de-DE" dirty="0" err="1">
                <a:solidFill>
                  <a:schemeClr val="tx1"/>
                </a:solidFill>
              </a:rPr>
              <a:t>енергия</a:t>
            </a:r>
            <a:r>
              <a:rPr lang="ru-RU" altLang="de-DE" dirty="0">
                <a:solidFill>
                  <a:schemeClr val="tx1"/>
                </a:solidFill>
              </a:rPr>
              <a:t> при</a:t>
            </a:r>
            <a:endParaRPr lang="de-DE" altLang="de-DE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altLang="de-DE" dirty="0">
                <a:solidFill>
                  <a:schemeClr val="tx1"/>
                </a:solidFill>
              </a:rPr>
              <a:t>обработка на </a:t>
            </a:r>
            <a:r>
              <a:rPr lang="ru-RU" altLang="de-DE" dirty="0" err="1">
                <a:solidFill>
                  <a:schemeClr val="tx1"/>
                </a:solidFill>
              </a:rPr>
              <a:t>отпадни</a:t>
            </a:r>
            <a:r>
              <a:rPr lang="ru-RU" altLang="de-DE" dirty="0">
                <a:solidFill>
                  <a:schemeClr val="tx1"/>
                </a:solidFill>
              </a:rPr>
              <a:t> води и утайка от</a:t>
            </a:r>
          </a:p>
          <a:p>
            <a:pPr>
              <a:defRPr/>
            </a:pPr>
            <a:r>
              <a:rPr lang="ru-RU" altLang="de-DE" dirty="0">
                <a:solidFill>
                  <a:schemeClr val="tx1"/>
                </a:solidFill>
              </a:rPr>
              <a:t>    </a:t>
            </a:r>
            <a:r>
              <a:rPr lang="ru-RU" altLang="de-DE" dirty="0" err="1">
                <a:solidFill>
                  <a:schemeClr val="tx1"/>
                </a:solidFill>
              </a:rPr>
              <a:t>отпадни</a:t>
            </a:r>
            <a:r>
              <a:rPr lang="ru-RU" altLang="de-DE" dirty="0">
                <a:solidFill>
                  <a:schemeClr val="tx1"/>
                </a:solidFill>
              </a:rPr>
              <a:t> води</a:t>
            </a:r>
            <a:r>
              <a:rPr lang="de-DE" altLang="de-DE" dirty="0">
                <a:solidFill>
                  <a:schemeClr val="tx1"/>
                </a:solidFill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de-DE" dirty="0" err="1">
                <a:solidFill>
                  <a:schemeClr val="tx1"/>
                </a:solidFill>
              </a:rPr>
              <a:t>собствено</a:t>
            </a:r>
            <a:r>
              <a:rPr lang="ru-RU" altLang="de-DE" dirty="0">
                <a:solidFill>
                  <a:schemeClr val="tx1"/>
                </a:solidFill>
              </a:rPr>
              <a:t> производство на </a:t>
            </a:r>
          </a:p>
          <a:p>
            <a:pPr>
              <a:defRPr/>
            </a:pPr>
            <a:r>
              <a:rPr lang="ru-RU" altLang="de-DE" dirty="0">
                <a:solidFill>
                  <a:schemeClr val="tx1"/>
                </a:solidFill>
              </a:rPr>
              <a:t>    </a:t>
            </a:r>
            <a:r>
              <a:rPr lang="ru-RU" altLang="de-DE" dirty="0" err="1">
                <a:solidFill>
                  <a:schemeClr val="tx1"/>
                </a:solidFill>
              </a:rPr>
              <a:t>електроенергия</a:t>
            </a:r>
            <a:r>
              <a:rPr lang="ru-RU" altLang="de-DE" dirty="0">
                <a:solidFill>
                  <a:schemeClr val="tx1"/>
                </a:solidFill>
              </a:rPr>
              <a:t> в </a:t>
            </a:r>
            <a:r>
              <a:rPr lang="ru-RU" altLang="de-DE" dirty="0" err="1">
                <a:solidFill>
                  <a:schemeClr val="tx1"/>
                </a:solidFill>
              </a:rPr>
              <a:t>предприятията</a:t>
            </a:r>
            <a:r>
              <a:rPr lang="ru-RU" altLang="de-DE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ru-RU" altLang="de-DE" dirty="0">
                <a:solidFill>
                  <a:schemeClr val="tx1"/>
                </a:solidFill>
              </a:rPr>
              <a:t>    за </a:t>
            </a:r>
            <a:r>
              <a:rPr lang="ru-RU" altLang="de-DE" dirty="0" err="1">
                <a:solidFill>
                  <a:schemeClr val="tx1"/>
                </a:solidFill>
              </a:rPr>
              <a:t>отпадни</a:t>
            </a:r>
            <a:r>
              <a:rPr lang="ru-RU" altLang="de-DE" dirty="0">
                <a:solidFill>
                  <a:schemeClr val="tx1"/>
                </a:solidFill>
              </a:rPr>
              <a:t> води (ВИК)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bg-BG" altLang="de-DE" dirty="0">
                <a:solidFill>
                  <a:schemeClr val="tx1"/>
                </a:solidFill>
              </a:rPr>
              <a:t>и др.</a:t>
            </a:r>
            <a:endParaRPr lang="de-DE" altLang="de-DE" dirty="0">
              <a:solidFill>
                <a:schemeClr val="tx1"/>
              </a:solidFill>
            </a:endParaRPr>
          </a:p>
          <a:p>
            <a:pPr>
              <a:defRPr/>
            </a:pPr>
            <a:endParaRPr lang="bg-BG" altLang="de-DE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altLang="de-DE" dirty="0" err="1">
                <a:solidFill>
                  <a:schemeClr val="tx1"/>
                </a:solidFill>
              </a:rPr>
              <a:t>Транспортиране</a:t>
            </a:r>
            <a:r>
              <a:rPr lang="ru-RU" altLang="de-DE" dirty="0">
                <a:solidFill>
                  <a:schemeClr val="tx1"/>
                </a:solidFill>
              </a:rPr>
              <a:t> на </a:t>
            </a:r>
            <a:r>
              <a:rPr lang="ru-RU" altLang="de-DE" dirty="0" err="1">
                <a:solidFill>
                  <a:schemeClr val="tx1"/>
                </a:solidFill>
              </a:rPr>
              <a:t>отпадните</a:t>
            </a:r>
            <a:r>
              <a:rPr lang="ru-RU" altLang="de-DE" dirty="0">
                <a:solidFill>
                  <a:schemeClr val="tx1"/>
                </a:solidFill>
              </a:rPr>
              <a:t> води в </a:t>
            </a:r>
          </a:p>
          <a:p>
            <a:pPr>
              <a:defRPr/>
            </a:pPr>
            <a:r>
              <a:rPr lang="ru-RU" altLang="de-DE" dirty="0" err="1">
                <a:solidFill>
                  <a:schemeClr val="tx1"/>
                </a:solidFill>
              </a:rPr>
              <a:t>канализацията</a:t>
            </a:r>
            <a:r>
              <a:rPr lang="ru-RU" altLang="de-DE" dirty="0">
                <a:solidFill>
                  <a:schemeClr val="tx1"/>
                </a:solidFill>
              </a:rPr>
              <a:t>, </a:t>
            </a:r>
            <a:r>
              <a:rPr lang="ru-RU" altLang="de-DE" dirty="0" err="1">
                <a:solidFill>
                  <a:schemeClr val="tx1"/>
                </a:solidFill>
              </a:rPr>
              <a:t>третиране</a:t>
            </a:r>
            <a:r>
              <a:rPr lang="ru-RU" altLang="de-DE" dirty="0">
                <a:solidFill>
                  <a:schemeClr val="tx1"/>
                </a:solidFill>
              </a:rPr>
              <a:t> на </a:t>
            </a:r>
            <a:r>
              <a:rPr lang="ru-RU" altLang="de-DE" dirty="0" err="1">
                <a:solidFill>
                  <a:schemeClr val="tx1"/>
                </a:solidFill>
              </a:rPr>
              <a:t>отпадните</a:t>
            </a:r>
            <a:r>
              <a:rPr lang="ru-RU" altLang="de-DE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ru-RU" altLang="de-DE" dirty="0">
                <a:solidFill>
                  <a:schemeClr val="tx1"/>
                </a:solidFill>
              </a:rPr>
              <a:t>води до </a:t>
            </a:r>
            <a:r>
              <a:rPr lang="ru-RU" altLang="de-DE" dirty="0" err="1">
                <a:solidFill>
                  <a:schemeClr val="tx1"/>
                </a:solidFill>
              </a:rPr>
              <a:t>заустването</a:t>
            </a:r>
            <a:r>
              <a:rPr lang="ru-RU" altLang="de-DE" dirty="0">
                <a:solidFill>
                  <a:schemeClr val="tx1"/>
                </a:solidFill>
              </a:rPr>
              <a:t> им </a:t>
            </a:r>
            <a:r>
              <a:rPr lang="ru-RU" altLang="de-DE" dirty="0" err="1">
                <a:solidFill>
                  <a:schemeClr val="tx1"/>
                </a:solidFill>
              </a:rPr>
              <a:t>във</a:t>
            </a:r>
            <a:r>
              <a:rPr lang="ru-RU" altLang="de-DE" dirty="0">
                <a:solidFill>
                  <a:schemeClr val="tx1"/>
                </a:solidFill>
              </a:rPr>
              <a:t> </a:t>
            </a:r>
            <a:r>
              <a:rPr lang="ru-RU" altLang="de-DE" dirty="0" err="1">
                <a:solidFill>
                  <a:schemeClr val="tx1"/>
                </a:solidFill>
              </a:rPr>
              <a:t>воден</a:t>
            </a:r>
            <a:r>
              <a:rPr lang="ru-RU" altLang="de-DE" dirty="0">
                <a:solidFill>
                  <a:schemeClr val="tx1"/>
                </a:solidFill>
              </a:rPr>
              <a:t> </a:t>
            </a:r>
            <a:r>
              <a:rPr lang="ru-RU" altLang="de-DE" dirty="0" err="1">
                <a:solidFill>
                  <a:schemeClr val="tx1"/>
                </a:solidFill>
              </a:rPr>
              <a:t>басейн</a:t>
            </a:r>
            <a:r>
              <a:rPr lang="ru-RU" altLang="de-DE" dirty="0">
                <a:solidFill>
                  <a:schemeClr val="tx1"/>
                </a:solidFill>
              </a:rPr>
              <a:t>, </a:t>
            </a:r>
          </a:p>
          <a:p>
            <a:pPr>
              <a:defRPr/>
            </a:pPr>
            <a:r>
              <a:rPr lang="ru-RU" altLang="de-DE" dirty="0" err="1">
                <a:solidFill>
                  <a:schemeClr val="tx1"/>
                </a:solidFill>
              </a:rPr>
              <a:t>както</a:t>
            </a:r>
            <a:r>
              <a:rPr lang="ru-RU" altLang="de-DE" dirty="0">
                <a:solidFill>
                  <a:schemeClr val="tx1"/>
                </a:solidFill>
              </a:rPr>
              <a:t> и обработка на </a:t>
            </a:r>
            <a:r>
              <a:rPr lang="ru-RU" altLang="de-DE" dirty="0" err="1">
                <a:solidFill>
                  <a:schemeClr val="tx1"/>
                </a:solidFill>
              </a:rPr>
              <a:t>утайката</a:t>
            </a:r>
            <a:r>
              <a:rPr lang="ru-RU" altLang="de-DE" dirty="0">
                <a:solidFill>
                  <a:schemeClr val="tx1"/>
                </a:solidFill>
              </a:rPr>
              <a:t> от </a:t>
            </a:r>
            <a:r>
              <a:rPr lang="ru-RU" altLang="de-DE" dirty="0" err="1">
                <a:solidFill>
                  <a:schemeClr val="tx1"/>
                </a:solidFill>
              </a:rPr>
              <a:t>отпадната</a:t>
            </a:r>
            <a:endParaRPr lang="ru-RU" altLang="de-DE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altLang="de-DE" dirty="0">
                <a:solidFill>
                  <a:schemeClr val="tx1"/>
                </a:solidFill>
              </a:rPr>
              <a:t>вода и </a:t>
            </a:r>
            <a:r>
              <a:rPr lang="ru-RU" altLang="de-DE" dirty="0" err="1">
                <a:solidFill>
                  <a:schemeClr val="tx1"/>
                </a:solidFill>
              </a:rPr>
              <a:t>използването</a:t>
            </a:r>
            <a:r>
              <a:rPr lang="ru-RU" altLang="de-DE" dirty="0">
                <a:solidFill>
                  <a:schemeClr val="tx1"/>
                </a:solidFill>
              </a:rPr>
              <a:t> ѝ </a:t>
            </a:r>
            <a:r>
              <a:rPr lang="ru-RU" altLang="de-DE" dirty="0" err="1">
                <a:solidFill>
                  <a:schemeClr val="tx1"/>
                </a:solidFill>
              </a:rPr>
              <a:t>във</a:t>
            </a:r>
            <a:r>
              <a:rPr lang="ru-RU" altLang="de-DE" dirty="0">
                <a:solidFill>
                  <a:schemeClr val="tx1"/>
                </a:solidFill>
              </a:rPr>
              <a:t> </a:t>
            </a:r>
            <a:r>
              <a:rPr lang="ru-RU" altLang="de-DE" dirty="0" err="1">
                <a:solidFill>
                  <a:schemeClr val="tx1"/>
                </a:solidFill>
              </a:rPr>
              <a:t>връзка</a:t>
            </a:r>
            <a:r>
              <a:rPr lang="ru-RU" altLang="de-DE" dirty="0">
                <a:solidFill>
                  <a:schemeClr val="tx1"/>
                </a:solidFill>
              </a:rPr>
              <a:t> с</a:t>
            </a:r>
          </a:p>
          <a:p>
            <a:pPr>
              <a:defRPr/>
            </a:pPr>
            <a:r>
              <a:rPr lang="ru-RU" altLang="de-DE" dirty="0" err="1">
                <a:solidFill>
                  <a:schemeClr val="tx1"/>
                </a:solidFill>
              </a:rPr>
              <a:t>обработката</a:t>
            </a:r>
            <a:r>
              <a:rPr lang="ru-RU" altLang="de-DE" dirty="0">
                <a:solidFill>
                  <a:schemeClr val="tx1"/>
                </a:solidFill>
              </a:rPr>
              <a:t> на </a:t>
            </a:r>
            <a:r>
              <a:rPr lang="ru-RU" altLang="de-DE" dirty="0" err="1">
                <a:solidFill>
                  <a:schemeClr val="tx1"/>
                </a:solidFill>
              </a:rPr>
              <a:t>отпадните</a:t>
            </a:r>
            <a:r>
              <a:rPr lang="ru-RU" altLang="de-DE" dirty="0">
                <a:solidFill>
                  <a:schemeClr val="tx1"/>
                </a:solidFill>
              </a:rPr>
              <a:t> води</a:t>
            </a:r>
          </a:p>
        </p:txBody>
      </p:sp>
      <p:pic>
        <p:nvPicPr>
          <p:cNvPr id="33795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2903538"/>
            <a:ext cx="4621213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5256213" y="5435600"/>
            <a:ext cx="4681537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 err="1">
                <a:solidFill>
                  <a:srgbClr val="000000"/>
                </a:solidFill>
                <a:latin typeface="+mj-lt"/>
              </a:rPr>
              <a:t>Енергийно</a:t>
            </a:r>
            <a:r>
              <a:rPr lang="ru-RU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+mj-lt"/>
              </a:rPr>
              <a:t>оптимизиране</a:t>
            </a:r>
            <a:r>
              <a:rPr lang="ru-RU" sz="1400" dirty="0">
                <a:solidFill>
                  <a:srgbClr val="000000"/>
                </a:solidFill>
                <a:latin typeface="+mj-lt"/>
              </a:rPr>
              <a:t> на </a:t>
            </a:r>
            <a:r>
              <a:rPr lang="ru-RU" sz="1400" dirty="0" err="1">
                <a:solidFill>
                  <a:srgbClr val="000000"/>
                </a:solidFill>
                <a:latin typeface="+mj-lt"/>
              </a:rPr>
              <a:t>пречиствателна</a:t>
            </a:r>
            <a:r>
              <a:rPr lang="ru-RU" sz="1400" dirty="0">
                <a:solidFill>
                  <a:srgbClr val="000000"/>
                </a:solidFill>
                <a:latin typeface="+mj-lt"/>
              </a:rPr>
              <a:t> станция за </a:t>
            </a:r>
            <a:r>
              <a:rPr lang="ru-RU" sz="1400" dirty="0" err="1">
                <a:solidFill>
                  <a:srgbClr val="000000"/>
                </a:solidFill>
                <a:latin typeface="+mj-lt"/>
              </a:rPr>
              <a:t>отпадни</a:t>
            </a:r>
            <a:r>
              <a:rPr lang="ru-RU" sz="1400" dirty="0">
                <a:solidFill>
                  <a:srgbClr val="000000"/>
                </a:solidFill>
                <a:latin typeface="+mj-lt"/>
              </a:rPr>
              <a:t> води в град </a:t>
            </a:r>
            <a:r>
              <a:rPr lang="ru-RU" sz="1400" dirty="0" err="1">
                <a:solidFill>
                  <a:srgbClr val="000000"/>
                </a:solidFill>
                <a:latin typeface="+mj-lt"/>
              </a:rPr>
              <a:t>Пирмасенс</a:t>
            </a:r>
            <a:r>
              <a:rPr lang="ru-RU" sz="1400" dirty="0">
                <a:solidFill>
                  <a:srgbClr val="000000"/>
                </a:solidFill>
                <a:latin typeface="+mj-lt"/>
              </a:rPr>
              <a:t>, Снимка: </a:t>
            </a:r>
            <a:r>
              <a:rPr lang="de-DE" sz="1400" dirty="0">
                <a:solidFill>
                  <a:srgbClr val="000000"/>
                </a:solidFill>
                <a:latin typeface="+mj-lt"/>
              </a:rPr>
              <a:t> Pirmasenser Zeitung</a:t>
            </a:r>
          </a:p>
        </p:txBody>
      </p:sp>
      <p:grpSp>
        <p:nvGrpSpPr>
          <p:cNvPr id="33797" name="Gruppieren 3"/>
          <p:cNvGrpSpPr>
            <a:grpSpLocks/>
          </p:cNvGrpSpPr>
          <p:nvPr/>
        </p:nvGrpSpPr>
        <p:grpSpPr bwMode="auto">
          <a:xfrm>
            <a:off x="925513" y="250825"/>
            <a:ext cx="6923111" cy="720725"/>
            <a:chOff x="925102" y="251525"/>
            <a:chExt cx="6923993" cy="720000"/>
          </a:xfrm>
        </p:grpSpPr>
        <p:pic>
          <p:nvPicPr>
            <p:cNvPr id="33798" name="Picture 2" descr="http://www.umweltinnovationsprogramm.de/sites/all/themes/uip/img/abwasse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102" y="251525"/>
              <a:ext cx="50012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9" name="Textfeld 13"/>
            <p:cNvSpPr txBox="1">
              <a:spLocks noChangeArrowheads="1"/>
            </p:cNvSpPr>
            <p:nvPr/>
          </p:nvSpPr>
          <p:spPr bwMode="auto">
            <a:xfrm>
              <a:off x="2288797" y="449958"/>
              <a:ext cx="5560298" cy="399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bg-BG" altLang="de-DE" sz="2000" dirty="0" err="1">
                  <a:solidFill>
                    <a:schemeClr val="tx1"/>
                  </a:solidFill>
                </a:rPr>
                <a:t>Енергоефективни</a:t>
              </a:r>
              <a:r>
                <a:rPr lang="bg-BG" altLang="de-DE" sz="2000" dirty="0">
                  <a:solidFill>
                    <a:schemeClr val="tx1"/>
                  </a:solidFill>
                </a:rPr>
                <a:t> пречиствателни станции </a:t>
              </a:r>
              <a:endParaRPr lang="de-DE" altLang="de-DE" sz="20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503238" y="1165225"/>
            <a:ext cx="9073578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/>
          <a:p>
            <a:r>
              <a:rPr lang="bg-BG" altLang="de-DE" b="1" dirty="0">
                <a:solidFill>
                  <a:schemeClr val="tx1"/>
                </a:solidFill>
              </a:rPr>
              <a:t>Град </a:t>
            </a:r>
            <a:r>
              <a:rPr lang="bg-BG" altLang="de-DE" b="1" dirty="0" err="1">
                <a:solidFill>
                  <a:schemeClr val="tx1"/>
                </a:solidFill>
              </a:rPr>
              <a:t>Пирмасенс</a:t>
            </a:r>
            <a:endParaRPr lang="bg-BG" altLang="de-DE" b="1" dirty="0">
              <a:solidFill>
                <a:schemeClr val="tx1"/>
              </a:solidFill>
            </a:endParaRPr>
          </a:p>
          <a:p>
            <a:r>
              <a:rPr lang="de-DE" altLang="de-DE" b="1" dirty="0">
                <a:solidFill>
                  <a:schemeClr val="tx1"/>
                </a:solidFill>
              </a:rPr>
              <a:t>„</a:t>
            </a:r>
            <a:r>
              <a:rPr lang="ru-RU" altLang="de-DE" b="1" dirty="0" err="1">
                <a:solidFill>
                  <a:schemeClr val="tx1"/>
                </a:solidFill>
              </a:rPr>
              <a:t>Енергийно</a:t>
            </a:r>
            <a:r>
              <a:rPr lang="ru-RU" altLang="de-DE" b="1" dirty="0">
                <a:solidFill>
                  <a:schemeClr val="tx1"/>
                </a:solidFill>
              </a:rPr>
              <a:t> </a:t>
            </a:r>
            <a:r>
              <a:rPr lang="ru-RU" altLang="de-DE" b="1" dirty="0" err="1">
                <a:solidFill>
                  <a:schemeClr val="tx1"/>
                </a:solidFill>
              </a:rPr>
              <a:t>оптимизиране</a:t>
            </a:r>
            <a:r>
              <a:rPr lang="ru-RU" altLang="de-DE" b="1" dirty="0">
                <a:solidFill>
                  <a:schemeClr val="tx1"/>
                </a:solidFill>
              </a:rPr>
              <a:t> на </a:t>
            </a:r>
            <a:r>
              <a:rPr lang="ru-RU" altLang="de-DE" b="1" dirty="0" err="1">
                <a:solidFill>
                  <a:schemeClr val="tx1"/>
                </a:solidFill>
              </a:rPr>
              <a:t>пречиствателна</a:t>
            </a:r>
            <a:r>
              <a:rPr lang="ru-RU" altLang="de-DE" b="1" dirty="0">
                <a:solidFill>
                  <a:schemeClr val="tx1"/>
                </a:solidFill>
              </a:rPr>
              <a:t> станция за </a:t>
            </a:r>
            <a:r>
              <a:rPr lang="ru-RU" altLang="de-DE" b="1" dirty="0" err="1">
                <a:solidFill>
                  <a:schemeClr val="tx1"/>
                </a:solidFill>
              </a:rPr>
              <a:t>отпадни</a:t>
            </a:r>
            <a:r>
              <a:rPr lang="ru-RU" altLang="de-DE" b="1" dirty="0">
                <a:solidFill>
                  <a:schemeClr val="tx1"/>
                </a:solidFill>
              </a:rPr>
              <a:t> води в </a:t>
            </a:r>
            <a:r>
              <a:rPr lang="ru-RU" altLang="de-DE" b="1" dirty="0" err="1">
                <a:solidFill>
                  <a:schemeClr val="tx1"/>
                </a:solidFill>
              </a:rPr>
              <a:t>Блюментал</a:t>
            </a:r>
            <a:r>
              <a:rPr lang="ru-RU" altLang="de-DE" b="1" dirty="0">
                <a:solidFill>
                  <a:schemeClr val="tx1"/>
                </a:solidFill>
              </a:rPr>
              <a:t> </a:t>
            </a:r>
            <a:r>
              <a:rPr lang="de-DE" altLang="de-DE" b="1" dirty="0">
                <a:solidFill>
                  <a:schemeClr val="tx1"/>
                </a:solidFill>
              </a:rPr>
              <a:t>“</a:t>
            </a:r>
          </a:p>
          <a:p>
            <a:r>
              <a:rPr lang="ru-RU" altLang="de-DE" dirty="0">
                <a:solidFill>
                  <a:schemeClr val="tx1"/>
                </a:solidFill>
              </a:rPr>
              <a:t>Интерактивно </a:t>
            </a:r>
            <a:r>
              <a:rPr lang="ru-RU" altLang="de-DE" dirty="0" err="1">
                <a:solidFill>
                  <a:schemeClr val="tx1"/>
                </a:solidFill>
              </a:rPr>
              <a:t>енергийно</a:t>
            </a:r>
            <a:r>
              <a:rPr lang="ru-RU" altLang="de-DE" dirty="0">
                <a:solidFill>
                  <a:schemeClr val="tx1"/>
                </a:solidFill>
              </a:rPr>
              <a:t> </a:t>
            </a:r>
            <a:r>
              <a:rPr lang="ru-RU" altLang="de-DE" dirty="0" err="1">
                <a:solidFill>
                  <a:schemeClr val="tx1"/>
                </a:solidFill>
              </a:rPr>
              <a:t>оптимизиране</a:t>
            </a:r>
            <a:r>
              <a:rPr lang="ru-RU" altLang="de-DE" dirty="0">
                <a:solidFill>
                  <a:schemeClr val="tx1"/>
                </a:solidFill>
              </a:rPr>
              <a:t> на </a:t>
            </a:r>
            <a:r>
              <a:rPr lang="ru-RU" altLang="de-DE" dirty="0" err="1">
                <a:solidFill>
                  <a:schemeClr val="tx1"/>
                </a:solidFill>
              </a:rPr>
              <a:t>съоръжение</a:t>
            </a:r>
            <a:r>
              <a:rPr lang="ru-RU" altLang="de-DE" dirty="0">
                <a:solidFill>
                  <a:schemeClr val="tx1"/>
                </a:solidFill>
              </a:rPr>
              <a:t> за обработка на </a:t>
            </a:r>
            <a:r>
              <a:rPr lang="ru-RU" altLang="de-DE" dirty="0" err="1">
                <a:solidFill>
                  <a:schemeClr val="tx1"/>
                </a:solidFill>
              </a:rPr>
              <a:t>отпадни</a:t>
            </a:r>
            <a:r>
              <a:rPr lang="ru-RU" altLang="de-DE" dirty="0">
                <a:solidFill>
                  <a:schemeClr val="tx1"/>
                </a:solidFill>
              </a:rPr>
              <a:t> води чрез </a:t>
            </a:r>
            <a:r>
              <a:rPr lang="ru-RU" altLang="de-DE" dirty="0" err="1">
                <a:solidFill>
                  <a:schemeClr val="tx1"/>
                </a:solidFill>
              </a:rPr>
              <a:t>съставяне</a:t>
            </a:r>
            <a:r>
              <a:rPr lang="ru-RU" altLang="de-DE" dirty="0">
                <a:solidFill>
                  <a:schemeClr val="tx1"/>
                </a:solidFill>
              </a:rPr>
              <a:t> на </a:t>
            </a:r>
            <a:r>
              <a:rPr lang="ru-RU" altLang="de-DE" dirty="0" err="1">
                <a:solidFill>
                  <a:schemeClr val="tx1"/>
                </a:solidFill>
              </a:rPr>
              <a:t>профил</a:t>
            </a:r>
            <a:r>
              <a:rPr lang="ru-RU" altLang="de-DE" dirty="0">
                <a:solidFill>
                  <a:schemeClr val="tx1"/>
                </a:solidFill>
              </a:rPr>
              <a:t> на </a:t>
            </a:r>
            <a:r>
              <a:rPr lang="ru-RU" altLang="de-DE" dirty="0" err="1">
                <a:solidFill>
                  <a:schemeClr val="tx1"/>
                </a:solidFill>
              </a:rPr>
              <a:t>натовареността</a:t>
            </a:r>
            <a:endParaRPr lang="ru-RU" altLang="de-DE" dirty="0">
              <a:solidFill>
                <a:schemeClr val="tx1"/>
              </a:solidFill>
            </a:endParaRPr>
          </a:p>
          <a:p>
            <a:endParaRPr lang="de-DE" altLang="de-DE" dirty="0">
              <a:solidFill>
                <a:schemeClr val="tx1"/>
              </a:solidFill>
            </a:endParaRPr>
          </a:p>
          <a:p>
            <a:r>
              <a:rPr lang="ru-RU" altLang="de-DE" dirty="0" err="1">
                <a:solidFill>
                  <a:schemeClr val="accent2"/>
                </a:solidFill>
              </a:rPr>
              <a:t>Пречиствателна</a:t>
            </a:r>
            <a:r>
              <a:rPr lang="ru-RU" altLang="de-DE" dirty="0">
                <a:solidFill>
                  <a:schemeClr val="accent2"/>
                </a:solidFill>
              </a:rPr>
              <a:t> станция за </a:t>
            </a:r>
            <a:r>
              <a:rPr lang="ru-RU" altLang="de-DE" dirty="0" err="1">
                <a:solidFill>
                  <a:schemeClr val="accent2"/>
                </a:solidFill>
              </a:rPr>
              <a:t>отпадни</a:t>
            </a:r>
            <a:r>
              <a:rPr lang="ru-RU" altLang="de-DE" dirty="0">
                <a:solidFill>
                  <a:schemeClr val="accent2"/>
                </a:solidFill>
              </a:rPr>
              <a:t> води в </a:t>
            </a:r>
            <a:r>
              <a:rPr lang="ru-RU" altLang="de-DE" dirty="0" err="1">
                <a:solidFill>
                  <a:schemeClr val="accent2"/>
                </a:solidFill>
              </a:rPr>
              <a:t>Блюментал</a:t>
            </a:r>
            <a:r>
              <a:rPr lang="ru-RU" altLang="de-DE" dirty="0">
                <a:solidFill>
                  <a:schemeClr val="accent2"/>
                </a:solidFill>
              </a:rPr>
              <a:t> / </a:t>
            </a:r>
            <a:r>
              <a:rPr lang="ru-RU" altLang="de-DE" dirty="0" err="1">
                <a:solidFill>
                  <a:schemeClr val="accent2"/>
                </a:solidFill>
              </a:rPr>
              <a:t>Пирмасенс</a:t>
            </a:r>
            <a:br>
              <a:rPr lang="de-DE" altLang="de-DE" dirty="0">
                <a:solidFill>
                  <a:schemeClr val="tx1"/>
                </a:solidFill>
              </a:rPr>
            </a:br>
            <a:r>
              <a:rPr lang="ru-RU" altLang="de-DE" dirty="0" err="1">
                <a:solidFill>
                  <a:schemeClr val="tx1"/>
                </a:solidFill>
              </a:rPr>
              <a:t>пречиствателна</a:t>
            </a:r>
            <a:r>
              <a:rPr lang="ru-RU" altLang="de-DE" dirty="0">
                <a:solidFill>
                  <a:schemeClr val="tx1"/>
                </a:solidFill>
              </a:rPr>
              <a:t> станция с механично и </a:t>
            </a:r>
            <a:r>
              <a:rPr lang="ru-RU" altLang="de-DE" dirty="0" err="1">
                <a:solidFill>
                  <a:schemeClr val="tx1"/>
                </a:solidFill>
              </a:rPr>
              <a:t>биологично</a:t>
            </a:r>
            <a:r>
              <a:rPr lang="ru-RU" altLang="de-DE" dirty="0">
                <a:solidFill>
                  <a:schemeClr val="tx1"/>
                </a:solidFill>
              </a:rPr>
              <a:t> </a:t>
            </a:r>
            <a:r>
              <a:rPr lang="ru-RU" altLang="de-DE" dirty="0" err="1">
                <a:solidFill>
                  <a:schemeClr val="tx1"/>
                </a:solidFill>
              </a:rPr>
              <a:t>пречистване</a:t>
            </a:r>
            <a:r>
              <a:rPr lang="ru-RU" altLang="de-DE" dirty="0">
                <a:solidFill>
                  <a:schemeClr val="tx1"/>
                </a:solidFill>
              </a:rPr>
              <a:t> на </a:t>
            </a:r>
            <a:r>
              <a:rPr lang="ru-RU" altLang="de-DE" dirty="0" err="1">
                <a:solidFill>
                  <a:schemeClr val="tx1"/>
                </a:solidFill>
              </a:rPr>
              <a:t>отпадни</a:t>
            </a:r>
            <a:r>
              <a:rPr lang="ru-RU" altLang="de-DE" dirty="0">
                <a:solidFill>
                  <a:schemeClr val="tx1"/>
                </a:solidFill>
              </a:rPr>
              <a:t> води</a:t>
            </a:r>
            <a:br>
              <a:rPr lang="de-DE" altLang="de-DE" dirty="0">
                <a:solidFill>
                  <a:schemeClr val="tx1"/>
                </a:solidFill>
              </a:rPr>
            </a:br>
            <a:r>
              <a:rPr lang="ru-RU" altLang="de-DE" dirty="0">
                <a:solidFill>
                  <a:schemeClr val="tx1"/>
                </a:solidFill>
              </a:rPr>
              <a:t>с </a:t>
            </a:r>
            <a:r>
              <a:rPr lang="ru-RU" altLang="de-DE" dirty="0" err="1">
                <a:solidFill>
                  <a:schemeClr val="tx1"/>
                </a:solidFill>
              </a:rPr>
              <a:t>капацитет</a:t>
            </a:r>
            <a:r>
              <a:rPr lang="ru-RU" altLang="de-DE" dirty="0">
                <a:solidFill>
                  <a:schemeClr val="tx1"/>
                </a:solidFill>
              </a:rPr>
              <a:t> за 62 000 </a:t>
            </a:r>
            <a:r>
              <a:rPr lang="ru-RU" altLang="de-DE" dirty="0" err="1">
                <a:solidFill>
                  <a:schemeClr val="tx1"/>
                </a:solidFill>
              </a:rPr>
              <a:t>еквивалентни</a:t>
            </a:r>
            <a:r>
              <a:rPr lang="ru-RU" altLang="de-DE" dirty="0">
                <a:solidFill>
                  <a:schemeClr val="tx1"/>
                </a:solidFill>
              </a:rPr>
              <a:t> жители (ЕЖ)</a:t>
            </a:r>
            <a:br>
              <a:rPr lang="de-DE" altLang="de-DE" dirty="0">
                <a:solidFill>
                  <a:schemeClr val="tx1"/>
                </a:solidFill>
              </a:rPr>
            </a:br>
            <a:r>
              <a:rPr lang="de-DE" altLang="de-DE" dirty="0">
                <a:solidFill>
                  <a:schemeClr val="tx1"/>
                </a:solidFill>
              </a:rPr>
              <a:t>(</a:t>
            </a:r>
            <a:r>
              <a:rPr lang="ru-RU" altLang="de-DE" dirty="0" err="1">
                <a:solidFill>
                  <a:schemeClr val="tx1"/>
                </a:solidFill>
              </a:rPr>
              <a:t>към</a:t>
            </a:r>
            <a:r>
              <a:rPr lang="ru-RU" altLang="de-DE" dirty="0">
                <a:solidFill>
                  <a:schemeClr val="tx1"/>
                </a:solidFill>
              </a:rPr>
              <a:t> момента </a:t>
            </a:r>
            <a:r>
              <a:rPr lang="ru-RU" altLang="de-DE" dirty="0" err="1">
                <a:solidFill>
                  <a:schemeClr val="tx1"/>
                </a:solidFill>
              </a:rPr>
              <a:t>капацитетът</a:t>
            </a:r>
            <a:r>
              <a:rPr lang="ru-RU" altLang="de-DE" dirty="0">
                <a:solidFill>
                  <a:schemeClr val="tx1"/>
                </a:solidFill>
              </a:rPr>
              <a:t> е за около 45 000 ЕЖ</a:t>
            </a:r>
            <a:r>
              <a:rPr lang="de-DE" altLang="de-DE" dirty="0">
                <a:solidFill>
                  <a:schemeClr val="tx1"/>
                </a:solidFill>
              </a:rPr>
              <a:t>. </a:t>
            </a:r>
          </a:p>
          <a:p>
            <a:endParaRPr lang="de-DE" altLang="de-DE" dirty="0">
              <a:solidFill>
                <a:schemeClr val="tx1"/>
              </a:solidFill>
            </a:endParaRPr>
          </a:p>
          <a:p>
            <a:r>
              <a:rPr lang="bg-BG" altLang="de-DE" dirty="0">
                <a:solidFill>
                  <a:schemeClr val="tx1"/>
                </a:solidFill>
              </a:rPr>
              <a:t>Фокус на проекта</a:t>
            </a:r>
            <a:r>
              <a:rPr lang="de-DE" altLang="de-DE" dirty="0">
                <a:solidFill>
                  <a:schemeClr val="tx1"/>
                </a:solidFill>
              </a:rPr>
              <a:t>: </a:t>
            </a:r>
            <a:r>
              <a:rPr lang="bg-BG" altLang="de-DE" dirty="0">
                <a:solidFill>
                  <a:schemeClr val="accent2"/>
                </a:solidFill>
              </a:rPr>
              <a:t>енергийно оптимизиране </a:t>
            </a:r>
            <a:r>
              <a:rPr lang="ru-RU" altLang="de-DE" dirty="0">
                <a:solidFill>
                  <a:schemeClr val="tx1"/>
                </a:solidFill>
              </a:rPr>
              <a:t>на </a:t>
            </a:r>
            <a:r>
              <a:rPr lang="ru-RU" altLang="de-DE" dirty="0" err="1">
                <a:solidFill>
                  <a:schemeClr val="tx1"/>
                </a:solidFill>
              </a:rPr>
              <a:t>пречиствателна</a:t>
            </a:r>
            <a:r>
              <a:rPr lang="ru-RU" altLang="de-DE" dirty="0">
                <a:solidFill>
                  <a:schemeClr val="tx1"/>
                </a:solidFill>
              </a:rPr>
              <a:t> станция за </a:t>
            </a:r>
            <a:r>
              <a:rPr lang="ru-RU" altLang="de-DE" dirty="0" err="1">
                <a:solidFill>
                  <a:schemeClr val="tx1"/>
                </a:solidFill>
              </a:rPr>
              <a:t>отпадни</a:t>
            </a:r>
            <a:r>
              <a:rPr lang="ru-RU" altLang="de-DE" dirty="0">
                <a:solidFill>
                  <a:schemeClr val="tx1"/>
                </a:solidFill>
              </a:rPr>
              <a:t> води в </a:t>
            </a:r>
            <a:r>
              <a:rPr lang="ru-RU" altLang="de-DE" dirty="0" err="1">
                <a:solidFill>
                  <a:schemeClr val="tx1"/>
                </a:solidFill>
              </a:rPr>
              <a:t>Блюментал</a:t>
            </a:r>
            <a:r>
              <a:rPr lang="ru-RU" altLang="de-DE" dirty="0">
                <a:solidFill>
                  <a:schemeClr val="tx1"/>
                </a:solidFill>
              </a:rPr>
              <a:t>. </a:t>
            </a:r>
            <a:r>
              <a:rPr lang="ru-RU" altLang="de-DE" dirty="0" err="1">
                <a:solidFill>
                  <a:schemeClr val="tx1"/>
                </a:solidFill>
              </a:rPr>
              <a:t>Общата</a:t>
            </a:r>
            <a:r>
              <a:rPr lang="ru-RU" altLang="de-DE" dirty="0">
                <a:solidFill>
                  <a:schemeClr val="tx1"/>
                </a:solidFill>
              </a:rPr>
              <a:t> концепция за </a:t>
            </a:r>
            <a:r>
              <a:rPr lang="ru-RU" altLang="de-DE" dirty="0" err="1">
                <a:solidFill>
                  <a:schemeClr val="tx1"/>
                </a:solidFill>
              </a:rPr>
              <a:t>пречиствателната</a:t>
            </a:r>
            <a:r>
              <a:rPr lang="ru-RU" altLang="de-DE" dirty="0">
                <a:solidFill>
                  <a:schemeClr val="tx1"/>
                </a:solidFill>
              </a:rPr>
              <a:t> станция е да се </a:t>
            </a:r>
            <a:r>
              <a:rPr lang="ru-RU" altLang="de-DE" dirty="0" err="1">
                <a:solidFill>
                  <a:schemeClr val="tx1"/>
                </a:solidFill>
              </a:rPr>
              <a:t>наблюдават</a:t>
            </a:r>
            <a:r>
              <a:rPr lang="ru-RU" altLang="de-DE" dirty="0">
                <a:solidFill>
                  <a:schemeClr val="tx1"/>
                </a:solidFill>
              </a:rPr>
              <a:t> </a:t>
            </a:r>
            <a:r>
              <a:rPr lang="ru-RU" altLang="de-DE" dirty="0" err="1">
                <a:solidFill>
                  <a:schemeClr val="tx1"/>
                </a:solidFill>
              </a:rPr>
              <a:t>цялостно</a:t>
            </a:r>
            <a:r>
              <a:rPr lang="ru-RU" altLang="de-DE" dirty="0">
                <a:solidFill>
                  <a:schemeClr val="tx1"/>
                </a:solidFill>
              </a:rPr>
              <a:t> </a:t>
            </a:r>
            <a:r>
              <a:rPr lang="ru-RU" altLang="de-DE" dirty="0" err="1">
                <a:solidFill>
                  <a:schemeClr val="tx1"/>
                </a:solidFill>
              </a:rPr>
              <a:t>различните</a:t>
            </a:r>
            <a:r>
              <a:rPr lang="ru-RU" altLang="de-DE" dirty="0">
                <a:solidFill>
                  <a:schemeClr val="tx1"/>
                </a:solidFill>
              </a:rPr>
              <a:t> </a:t>
            </a:r>
            <a:r>
              <a:rPr lang="ru-RU" altLang="de-DE" dirty="0" err="1">
                <a:solidFill>
                  <a:schemeClr val="tx1"/>
                </a:solidFill>
              </a:rPr>
              <a:t>материални</a:t>
            </a:r>
            <a:r>
              <a:rPr lang="ru-RU" altLang="de-DE" dirty="0">
                <a:solidFill>
                  <a:schemeClr val="tx1"/>
                </a:solidFill>
              </a:rPr>
              <a:t> </a:t>
            </a:r>
            <a:r>
              <a:rPr lang="ru-RU" altLang="de-DE" dirty="0" err="1">
                <a:solidFill>
                  <a:schemeClr val="tx1"/>
                </a:solidFill>
              </a:rPr>
              <a:t>потоци</a:t>
            </a:r>
            <a:r>
              <a:rPr lang="de-DE" altLang="de-DE" dirty="0">
                <a:solidFill>
                  <a:schemeClr val="tx1"/>
                </a:solidFill>
              </a:rPr>
              <a:t>. </a:t>
            </a:r>
          </a:p>
          <a:p>
            <a:endParaRPr lang="de-DE" altLang="de-DE" dirty="0">
              <a:solidFill>
                <a:schemeClr val="tx1"/>
              </a:solidFill>
            </a:endParaRPr>
          </a:p>
          <a:p>
            <a:r>
              <a:rPr lang="bg-BG" altLang="de-DE" dirty="0">
                <a:solidFill>
                  <a:schemeClr val="tx1"/>
                </a:solidFill>
              </a:rPr>
              <a:t>Цел</a:t>
            </a:r>
            <a:r>
              <a:rPr lang="de-DE" altLang="de-DE" dirty="0">
                <a:solidFill>
                  <a:schemeClr val="tx1"/>
                </a:solidFill>
              </a:rPr>
              <a:t>: </a:t>
            </a:r>
            <a:r>
              <a:rPr lang="ru-RU" altLang="de-DE" dirty="0">
                <a:solidFill>
                  <a:schemeClr val="tx1"/>
                </a:solidFill>
              </a:rPr>
              <a:t>почти „</a:t>
            </a:r>
            <a:r>
              <a:rPr lang="ru-RU" altLang="de-DE" dirty="0" err="1">
                <a:solidFill>
                  <a:schemeClr val="accent6"/>
                </a:solidFill>
              </a:rPr>
              <a:t>енергонезависима</a:t>
            </a:r>
            <a:r>
              <a:rPr lang="ru-RU" altLang="de-DE" dirty="0">
                <a:solidFill>
                  <a:schemeClr val="accent6"/>
                </a:solidFill>
              </a:rPr>
              <a:t> </a:t>
            </a:r>
            <a:r>
              <a:rPr lang="ru-RU" altLang="de-DE" dirty="0" err="1">
                <a:solidFill>
                  <a:schemeClr val="accent6"/>
                </a:solidFill>
              </a:rPr>
              <a:t>пречиствателната</a:t>
            </a:r>
            <a:r>
              <a:rPr lang="ru-RU" altLang="de-DE" dirty="0">
                <a:solidFill>
                  <a:schemeClr val="accent6"/>
                </a:solidFill>
              </a:rPr>
              <a:t> станция за </a:t>
            </a:r>
            <a:r>
              <a:rPr lang="ru-RU" altLang="de-DE" dirty="0" err="1">
                <a:solidFill>
                  <a:schemeClr val="accent6"/>
                </a:solidFill>
              </a:rPr>
              <a:t>отпадни</a:t>
            </a:r>
            <a:r>
              <a:rPr lang="ru-RU" altLang="de-DE" dirty="0">
                <a:solidFill>
                  <a:schemeClr val="accent6"/>
                </a:solidFill>
              </a:rPr>
              <a:t> води</a:t>
            </a:r>
            <a:r>
              <a:rPr lang="ru-RU" altLang="de-DE" dirty="0">
                <a:solidFill>
                  <a:schemeClr val="tx1"/>
                </a:solidFill>
              </a:rPr>
              <a:t>“ и </a:t>
            </a:r>
            <a:r>
              <a:rPr lang="ru-RU" altLang="de-DE" dirty="0" err="1">
                <a:solidFill>
                  <a:schemeClr val="tx1"/>
                </a:solidFill>
              </a:rPr>
              <a:t>редуциране</a:t>
            </a:r>
            <a:r>
              <a:rPr lang="ru-RU" altLang="de-DE" dirty="0">
                <a:solidFill>
                  <a:schemeClr val="tx1"/>
                </a:solidFill>
              </a:rPr>
              <a:t> на </a:t>
            </a:r>
            <a:r>
              <a:rPr lang="ru-RU" altLang="de-DE" dirty="0" err="1">
                <a:solidFill>
                  <a:schemeClr val="tx1"/>
                </a:solidFill>
              </a:rPr>
              <a:t>потреблението</a:t>
            </a:r>
            <a:r>
              <a:rPr lang="ru-RU" altLang="de-DE" dirty="0">
                <a:solidFill>
                  <a:schemeClr val="tx1"/>
                </a:solidFill>
              </a:rPr>
              <a:t> на </a:t>
            </a:r>
            <a:r>
              <a:rPr lang="ru-RU" altLang="de-DE" dirty="0" err="1">
                <a:solidFill>
                  <a:schemeClr val="tx1"/>
                </a:solidFill>
              </a:rPr>
              <a:t>енергия</a:t>
            </a:r>
            <a:r>
              <a:rPr lang="ru-RU" altLang="de-DE" dirty="0">
                <a:solidFill>
                  <a:schemeClr val="tx1"/>
                </a:solidFill>
              </a:rPr>
              <a:t> и </a:t>
            </a:r>
            <a:r>
              <a:rPr lang="ru-RU" altLang="de-DE" dirty="0" err="1">
                <a:solidFill>
                  <a:schemeClr val="tx1"/>
                </a:solidFill>
              </a:rPr>
              <a:t>отделянето</a:t>
            </a:r>
            <a:r>
              <a:rPr lang="ru-RU" altLang="de-DE" dirty="0">
                <a:solidFill>
                  <a:schemeClr val="tx1"/>
                </a:solidFill>
              </a:rPr>
              <a:t> на CO2 чрез </a:t>
            </a:r>
            <a:r>
              <a:rPr lang="ru-RU" altLang="de-DE" dirty="0" err="1">
                <a:solidFill>
                  <a:schemeClr val="accent6"/>
                </a:solidFill>
              </a:rPr>
              <a:t>оптимизиране</a:t>
            </a:r>
            <a:r>
              <a:rPr lang="ru-RU" altLang="de-DE" dirty="0">
                <a:solidFill>
                  <a:schemeClr val="accent6"/>
                </a:solidFill>
              </a:rPr>
              <a:t> на </a:t>
            </a:r>
            <a:r>
              <a:rPr lang="ru-RU" altLang="de-DE" dirty="0" err="1">
                <a:solidFill>
                  <a:schemeClr val="accent6"/>
                </a:solidFill>
              </a:rPr>
              <a:t>процеса</a:t>
            </a:r>
            <a:endParaRPr lang="de-DE" altLang="de-DE" b="1" dirty="0">
              <a:solidFill>
                <a:schemeClr val="accent6"/>
              </a:solidFill>
            </a:endParaRPr>
          </a:p>
        </p:txBody>
      </p:sp>
      <p:grpSp>
        <p:nvGrpSpPr>
          <p:cNvPr id="35843" name="Gruppieren 3"/>
          <p:cNvGrpSpPr>
            <a:grpSpLocks/>
          </p:cNvGrpSpPr>
          <p:nvPr/>
        </p:nvGrpSpPr>
        <p:grpSpPr bwMode="auto">
          <a:xfrm>
            <a:off x="925513" y="250825"/>
            <a:ext cx="8795318" cy="720725"/>
            <a:chOff x="925102" y="251525"/>
            <a:chExt cx="8796439" cy="720000"/>
          </a:xfrm>
        </p:grpSpPr>
        <p:pic>
          <p:nvPicPr>
            <p:cNvPr id="35844" name="Picture 2" descr="http://www.umweltinnovationsprogramm.de/sites/all/themes/uip/img/abwass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102" y="251525"/>
              <a:ext cx="50012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5" name="Textfeld 13"/>
            <p:cNvSpPr txBox="1">
              <a:spLocks noChangeArrowheads="1"/>
            </p:cNvSpPr>
            <p:nvPr/>
          </p:nvSpPr>
          <p:spPr bwMode="auto">
            <a:xfrm>
              <a:off x="2288797" y="449958"/>
              <a:ext cx="7432744" cy="399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altLang="de-DE" sz="2000" dirty="0" err="1">
                  <a:solidFill>
                    <a:schemeClr val="tx1"/>
                  </a:solidFill>
                </a:rPr>
                <a:t>Енергоефективна</a:t>
              </a:r>
              <a:r>
                <a:rPr lang="ru-RU" altLang="de-DE" sz="2000" dirty="0">
                  <a:solidFill>
                    <a:schemeClr val="tx1"/>
                  </a:solidFill>
                </a:rPr>
                <a:t> </a:t>
              </a:r>
              <a:r>
                <a:rPr lang="ru-RU" altLang="de-DE" sz="2000" dirty="0" err="1">
                  <a:solidFill>
                    <a:schemeClr val="tx1"/>
                  </a:solidFill>
                </a:rPr>
                <a:t>пречиствателна</a:t>
              </a:r>
              <a:r>
                <a:rPr lang="ru-RU" altLang="de-DE" sz="2000" dirty="0">
                  <a:solidFill>
                    <a:schemeClr val="tx1"/>
                  </a:solidFill>
                </a:rPr>
                <a:t> станция за </a:t>
              </a:r>
              <a:r>
                <a:rPr lang="ru-RU" altLang="de-DE" sz="2000" dirty="0" err="1">
                  <a:solidFill>
                    <a:schemeClr val="tx1"/>
                  </a:solidFill>
                </a:rPr>
                <a:t>отпадни</a:t>
              </a:r>
              <a:r>
                <a:rPr lang="ru-RU" altLang="de-DE" sz="2000" dirty="0">
                  <a:solidFill>
                    <a:schemeClr val="tx1"/>
                  </a:solidFill>
                </a:rPr>
                <a:t> води</a:t>
              </a:r>
              <a:endParaRPr lang="de-DE" altLang="de-DE" sz="20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583928" y="1907629"/>
            <a:ext cx="712879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>
                <a:solidFill>
                  <a:schemeClr val="tx1"/>
                </a:solidFill>
              </a:rPr>
              <a:t>Успях ли да събудя Вашия интерес</a:t>
            </a:r>
            <a:r>
              <a:rPr lang="de-DE" sz="2800" b="1" dirty="0">
                <a:solidFill>
                  <a:schemeClr val="tx1"/>
                </a:solidFill>
              </a:rPr>
              <a:t>? </a:t>
            </a:r>
          </a:p>
          <a:p>
            <a:endParaRPr lang="de-DE" sz="2800" b="1" dirty="0">
              <a:solidFill>
                <a:schemeClr val="tx1"/>
              </a:solidFill>
            </a:endParaRPr>
          </a:p>
          <a:p>
            <a:endParaRPr lang="de-DE" sz="2800" b="1" dirty="0">
              <a:solidFill>
                <a:schemeClr val="tx1"/>
              </a:solidFill>
            </a:endParaRPr>
          </a:p>
          <a:p>
            <a:r>
              <a:rPr lang="bg-BG" sz="2800" b="1" dirty="0">
                <a:solidFill>
                  <a:schemeClr val="tx1"/>
                </a:solidFill>
              </a:rPr>
              <a:t>Имате ли въпроси</a:t>
            </a:r>
            <a:r>
              <a:rPr lang="de-DE" sz="2800" b="1" dirty="0">
                <a:solidFill>
                  <a:schemeClr val="tx1"/>
                </a:solidFill>
              </a:rPr>
              <a:t>? </a:t>
            </a:r>
          </a:p>
          <a:p>
            <a:endParaRPr lang="de-DE" sz="2800" b="1" dirty="0">
              <a:solidFill>
                <a:schemeClr val="tx1"/>
              </a:solidFill>
            </a:endParaRPr>
          </a:p>
          <a:p>
            <a:endParaRPr lang="de-DE" sz="2800" b="1" dirty="0">
              <a:solidFill>
                <a:schemeClr val="tx1"/>
              </a:solidFill>
            </a:endParaRPr>
          </a:p>
          <a:p>
            <a:r>
              <a:rPr lang="bg-BG" sz="2800" b="1" dirty="0">
                <a:solidFill>
                  <a:schemeClr val="tx1"/>
                </a:solidFill>
              </a:rPr>
              <a:t>Благодаря за вниманието</a:t>
            </a:r>
            <a:r>
              <a:rPr lang="de-DE" sz="2800" b="1" dirty="0">
                <a:solidFill>
                  <a:schemeClr val="tx1"/>
                </a:solidFill>
              </a:rPr>
              <a:t>. </a:t>
            </a:r>
          </a:p>
          <a:p>
            <a:endParaRPr lang="de-DE" b="1" dirty="0">
              <a:solidFill>
                <a:schemeClr val="tx1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51606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906463"/>
            <a:ext cx="6048375" cy="645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-71438" y="3835400"/>
            <a:ext cx="10080626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DE" altLang="de-DE" sz="1800" b="1" dirty="0">
                <a:solidFill>
                  <a:srgbClr val="4C4C4C"/>
                </a:solidFill>
                <a:latin typeface="Calibri" panose="020F0502020204030204" pitchFamily="34" charset="0"/>
              </a:rPr>
              <a:t>Initiative Wohnungswirtschaft Osteuropa (IWO) e.V.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DE" altLang="de-DE" sz="1800" b="1" dirty="0">
                <a:solidFill>
                  <a:srgbClr val="4C4C4C"/>
                </a:solidFill>
                <a:latin typeface="Calibri" panose="020F0502020204030204" pitchFamily="34" charset="0"/>
              </a:rPr>
              <a:t>Knut Höller 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DE" altLang="de-DE" sz="1600" dirty="0">
                <a:solidFill>
                  <a:srgbClr val="4C4C4C"/>
                </a:solidFill>
                <a:latin typeface="Calibri" panose="020F0502020204030204" pitchFamily="34" charset="0"/>
              </a:rPr>
              <a:t>Friedrichstr. 95</a:t>
            </a:r>
            <a:br>
              <a:rPr lang="de-DE" altLang="de-DE" sz="1600" dirty="0">
                <a:solidFill>
                  <a:srgbClr val="4C4C4C"/>
                </a:solidFill>
                <a:latin typeface="Calibri" panose="020F0502020204030204" pitchFamily="34" charset="0"/>
              </a:rPr>
            </a:br>
            <a:r>
              <a:rPr lang="de-DE" altLang="de-DE" sz="1600" dirty="0">
                <a:solidFill>
                  <a:srgbClr val="4C4C4C"/>
                </a:solidFill>
                <a:latin typeface="Calibri" panose="020F0502020204030204" pitchFamily="34" charset="0"/>
              </a:rPr>
              <a:t>10117 Berlin</a:t>
            </a:r>
            <a:br>
              <a:rPr lang="de-DE" altLang="de-DE" sz="1600" dirty="0">
                <a:solidFill>
                  <a:srgbClr val="4C4C4C"/>
                </a:solidFill>
                <a:latin typeface="Calibri" panose="020F0502020204030204" pitchFamily="34" charset="0"/>
              </a:rPr>
            </a:br>
            <a:r>
              <a:rPr lang="de-DE" altLang="de-DE" sz="1600" dirty="0">
                <a:solidFill>
                  <a:srgbClr val="4C4C4C"/>
                </a:solidFill>
                <a:latin typeface="Calibri" panose="020F0502020204030204" pitchFamily="34" charset="0"/>
              </a:rPr>
              <a:t>Deutschland</a:t>
            </a:r>
            <a:br>
              <a:rPr lang="de-DE" altLang="de-DE" sz="1600" dirty="0">
                <a:solidFill>
                  <a:srgbClr val="4C4C4C"/>
                </a:solidFill>
                <a:latin typeface="Calibri" panose="020F0502020204030204" pitchFamily="34" charset="0"/>
              </a:rPr>
            </a:br>
            <a:br>
              <a:rPr lang="de-DE" altLang="de-DE" sz="1600" dirty="0">
                <a:solidFill>
                  <a:srgbClr val="4C4C4C"/>
                </a:solidFill>
                <a:latin typeface="Calibri" panose="020F0502020204030204" pitchFamily="34" charset="0"/>
              </a:rPr>
            </a:br>
            <a:r>
              <a:rPr lang="de-DE" altLang="de-DE" sz="1600" dirty="0">
                <a:solidFill>
                  <a:srgbClr val="4C4C4C"/>
                </a:solidFill>
                <a:latin typeface="Calibri" panose="020F0502020204030204" pitchFamily="34" charset="0"/>
              </a:rPr>
              <a:t>Telefon · Phone · </a:t>
            </a:r>
            <a:r>
              <a:rPr lang="de-DE" altLang="de-DE" sz="1600" dirty="0" err="1">
                <a:solidFill>
                  <a:srgbClr val="4C4C4C"/>
                </a:solidFill>
                <a:latin typeface="Calibri" panose="020F0502020204030204" pitchFamily="34" charset="0"/>
              </a:rPr>
              <a:t>Tелефон</a:t>
            </a:r>
            <a:r>
              <a:rPr lang="de-DE" altLang="de-DE" sz="1600" dirty="0">
                <a:solidFill>
                  <a:srgbClr val="4C4C4C"/>
                </a:solidFill>
                <a:latin typeface="Calibri" panose="020F0502020204030204" pitchFamily="34" charset="0"/>
              </a:rPr>
              <a:t>  +49 (0) 30 20 67 98 02</a:t>
            </a:r>
            <a:br>
              <a:rPr lang="de-DE" altLang="de-DE" sz="1600" dirty="0">
                <a:solidFill>
                  <a:srgbClr val="4C4C4C"/>
                </a:solidFill>
                <a:latin typeface="Calibri" panose="020F0502020204030204" pitchFamily="34" charset="0"/>
              </a:rPr>
            </a:br>
            <a:r>
              <a:rPr lang="de-DE" altLang="de-DE" sz="1600" dirty="0">
                <a:solidFill>
                  <a:srgbClr val="4C4C4C"/>
                </a:solidFill>
                <a:latin typeface="Calibri" panose="020F0502020204030204" pitchFamily="34" charset="0"/>
              </a:rPr>
              <a:t>Telefax · Fax · </a:t>
            </a:r>
            <a:r>
              <a:rPr lang="de-DE" altLang="de-DE" sz="1600" dirty="0" err="1">
                <a:solidFill>
                  <a:srgbClr val="4C4C4C"/>
                </a:solidFill>
                <a:latin typeface="Calibri" panose="020F0502020204030204" pitchFamily="34" charset="0"/>
              </a:rPr>
              <a:t>Tелефакс</a:t>
            </a:r>
            <a:r>
              <a:rPr lang="de-DE" altLang="de-DE" sz="1600" dirty="0">
                <a:solidFill>
                  <a:srgbClr val="4C4C4C"/>
                </a:solidFill>
                <a:latin typeface="Calibri" panose="020F0502020204030204" pitchFamily="34" charset="0"/>
              </a:rPr>
              <a:t>  +49 (0) 30 20 67 98 04</a:t>
            </a:r>
            <a:br>
              <a:rPr lang="de-DE" altLang="de-DE" sz="1600" dirty="0">
                <a:solidFill>
                  <a:srgbClr val="4C4C4C"/>
                </a:solidFill>
                <a:latin typeface="Calibri" panose="020F0502020204030204" pitchFamily="34" charset="0"/>
              </a:rPr>
            </a:br>
            <a:r>
              <a:rPr lang="de-DE" altLang="de-DE" sz="1600" dirty="0">
                <a:solidFill>
                  <a:srgbClr val="4C4C4C"/>
                </a:solidFill>
                <a:latin typeface="Calibri" panose="020F0502020204030204" pitchFamily="34" charset="0"/>
              </a:rPr>
              <a:t>Email:  info@iwoev.org</a:t>
            </a:r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1800225"/>
            <a:ext cx="1808163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388938"/>
            <a:ext cx="1263650" cy="133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814388"/>
            <a:ext cx="68262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5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75" y="7056438"/>
            <a:ext cx="103917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feld 1"/>
          <p:cNvSpPr txBox="1">
            <a:spLocks noChangeArrowheads="1"/>
          </p:cNvSpPr>
          <p:nvPr/>
        </p:nvSpPr>
        <p:spPr bwMode="auto">
          <a:xfrm>
            <a:off x="1079500" y="801688"/>
            <a:ext cx="7993063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r>
              <a:rPr lang="bg-BG" sz="2400" b="1" dirty="0">
                <a:solidFill>
                  <a:schemeClr val="tx1"/>
                </a:solidFill>
              </a:rPr>
              <a:t>Области на действие</a:t>
            </a:r>
            <a:endParaRPr lang="de-DE" sz="2400" b="1" dirty="0">
              <a:solidFill>
                <a:schemeClr val="tx1"/>
              </a:solidFill>
            </a:endParaRPr>
          </a:p>
          <a:p>
            <a:endParaRPr lang="de-DE" sz="2400" dirty="0">
              <a:solidFill>
                <a:schemeClr val="tx1"/>
              </a:solidFill>
            </a:endParaRPr>
          </a:p>
          <a:p>
            <a:r>
              <a:rPr lang="bg-BG" sz="2400" dirty="0">
                <a:solidFill>
                  <a:schemeClr val="tx1"/>
                </a:solidFill>
              </a:rPr>
              <a:t>Проекти, </a:t>
            </a:r>
            <a:r>
              <a:rPr lang="bg-BG" sz="2400" b="1" dirty="0">
                <a:solidFill>
                  <a:schemeClr val="tx1"/>
                </a:solidFill>
              </a:rPr>
              <a:t>които да служат като образец</a:t>
            </a:r>
            <a:endParaRPr lang="de-DE" sz="2400" b="1" dirty="0">
              <a:solidFill>
                <a:schemeClr val="tx1"/>
              </a:solidFill>
            </a:endParaRPr>
          </a:p>
          <a:p>
            <a:endParaRPr lang="de-DE" sz="2400" dirty="0">
              <a:solidFill>
                <a:schemeClr val="tx1"/>
              </a:solidFill>
            </a:endParaRPr>
          </a:p>
          <a:p>
            <a:r>
              <a:rPr lang="de-DE" sz="2400" dirty="0">
                <a:solidFill>
                  <a:schemeClr val="tx1"/>
                </a:solidFill>
              </a:rPr>
              <a:t>• </a:t>
            </a:r>
            <a:r>
              <a:rPr lang="bg-BG" sz="2400" dirty="0">
                <a:solidFill>
                  <a:schemeClr val="tx1"/>
                </a:solidFill>
              </a:rPr>
              <a:t>опазване на климата</a:t>
            </a:r>
            <a:endParaRPr lang="de-DE" sz="2400" dirty="0">
              <a:solidFill>
                <a:schemeClr val="tx1"/>
              </a:solidFill>
            </a:endParaRPr>
          </a:p>
          <a:p>
            <a:endParaRPr lang="de-DE" sz="2400" dirty="0">
              <a:solidFill>
                <a:schemeClr val="tx1"/>
              </a:solidFill>
            </a:endParaRPr>
          </a:p>
          <a:p>
            <a:r>
              <a:rPr lang="de-DE" sz="2400" dirty="0">
                <a:solidFill>
                  <a:schemeClr val="tx1"/>
                </a:solidFill>
              </a:rPr>
              <a:t>• </a:t>
            </a:r>
            <a:r>
              <a:rPr lang="ru-RU" sz="2400" dirty="0" err="1">
                <a:solidFill>
                  <a:schemeClr val="tx1"/>
                </a:solidFill>
              </a:rPr>
              <a:t>опазване</a:t>
            </a:r>
            <a:r>
              <a:rPr lang="ru-RU" sz="2400" dirty="0">
                <a:solidFill>
                  <a:schemeClr val="tx1"/>
                </a:solidFill>
              </a:rPr>
              <a:t> на </a:t>
            </a:r>
            <a:r>
              <a:rPr lang="ru-RU" sz="2400" dirty="0" err="1">
                <a:solidFill>
                  <a:schemeClr val="tx1"/>
                </a:solidFill>
              </a:rPr>
              <a:t>чистотата</a:t>
            </a:r>
            <a:r>
              <a:rPr lang="ru-RU" sz="2400" dirty="0">
                <a:solidFill>
                  <a:schemeClr val="tx1"/>
                </a:solidFill>
              </a:rPr>
              <a:t> на </a:t>
            </a:r>
            <a:r>
              <a:rPr lang="ru-RU" sz="2400" dirty="0" err="1">
                <a:solidFill>
                  <a:schemeClr val="tx1"/>
                </a:solidFill>
              </a:rPr>
              <a:t>въздуха</a:t>
            </a:r>
            <a:endParaRPr lang="de-DE" sz="2400" dirty="0">
              <a:solidFill>
                <a:schemeClr val="tx1"/>
              </a:solidFill>
            </a:endParaRPr>
          </a:p>
          <a:p>
            <a:endParaRPr lang="de-DE" sz="2400" dirty="0">
              <a:solidFill>
                <a:schemeClr val="tx1"/>
              </a:solidFill>
            </a:endParaRPr>
          </a:p>
          <a:p>
            <a:r>
              <a:rPr lang="de-DE" sz="2400" dirty="0">
                <a:solidFill>
                  <a:schemeClr val="tx1"/>
                </a:solidFill>
              </a:rPr>
              <a:t>• </a:t>
            </a:r>
            <a:r>
              <a:rPr lang="bg-BG" sz="2400" dirty="0">
                <a:solidFill>
                  <a:schemeClr val="tx1"/>
                </a:solidFill>
              </a:rPr>
              <a:t>подобряване на качеството на водите</a:t>
            </a:r>
            <a:endParaRPr lang="de-DE" sz="2400" dirty="0">
              <a:solidFill>
                <a:schemeClr val="tx1"/>
              </a:solidFill>
            </a:endParaRPr>
          </a:p>
          <a:p>
            <a:endParaRPr lang="de-DE" sz="2400" dirty="0">
              <a:solidFill>
                <a:schemeClr val="tx1"/>
              </a:solidFill>
            </a:endParaRPr>
          </a:p>
          <a:p>
            <a:r>
              <a:rPr lang="de-DE" sz="2400" dirty="0">
                <a:solidFill>
                  <a:schemeClr val="tx1"/>
                </a:solidFill>
              </a:rPr>
              <a:t>• </a:t>
            </a:r>
            <a:r>
              <a:rPr lang="bg-BG" sz="2400" dirty="0">
                <a:solidFill>
                  <a:schemeClr val="tx1"/>
                </a:solidFill>
              </a:rPr>
              <a:t>опазване на почвите</a:t>
            </a:r>
            <a:endParaRPr lang="de-DE" sz="2400" dirty="0">
              <a:solidFill>
                <a:schemeClr val="tx1"/>
              </a:solidFill>
            </a:endParaRPr>
          </a:p>
          <a:p>
            <a:endParaRPr lang="de-DE" sz="2400" dirty="0">
              <a:solidFill>
                <a:schemeClr val="tx1"/>
              </a:solidFill>
            </a:endParaRPr>
          </a:p>
          <a:p>
            <a:r>
              <a:rPr lang="de-DE" sz="2400" dirty="0">
                <a:solidFill>
                  <a:schemeClr val="tx1"/>
                </a:solidFill>
              </a:rPr>
              <a:t>• </a:t>
            </a:r>
            <a:r>
              <a:rPr lang="bg-BG" sz="2400" dirty="0">
                <a:solidFill>
                  <a:schemeClr val="tx1"/>
                </a:solidFill>
              </a:rPr>
              <a:t>ефективно използване на ресурсите</a:t>
            </a:r>
            <a:endParaRPr lang="de-DE" altLang="de-D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669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feld 1"/>
          <p:cNvSpPr txBox="1">
            <a:spLocks noChangeArrowheads="1"/>
          </p:cNvSpPr>
          <p:nvPr/>
        </p:nvSpPr>
        <p:spPr bwMode="auto">
          <a:xfrm>
            <a:off x="791840" y="801688"/>
            <a:ext cx="9073008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r>
              <a:rPr lang="bg-BG" sz="2400" b="1" dirty="0">
                <a:solidFill>
                  <a:schemeClr val="tx1"/>
                </a:solidFill>
              </a:rPr>
              <a:t>Цели на проектите</a:t>
            </a:r>
            <a:endParaRPr lang="de-DE" sz="2400" b="1" dirty="0">
              <a:solidFill>
                <a:schemeClr val="tx1"/>
              </a:solidFill>
            </a:endParaRPr>
          </a:p>
          <a:p>
            <a:endParaRPr lang="de-DE" sz="2400" dirty="0">
              <a:solidFill>
                <a:schemeClr val="tx1"/>
              </a:solidFill>
            </a:endParaRPr>
          </a:p>
          <a:p>
            <a:r>
              <a:rPr lang="de-DE" sz="2400" dirty="0">
                <a:solidFill>
                  <a:schemeClr val="tx1"/>
                </a:solidFill>
              </a:rPr>
              <a:t>• </a:t>
            </a:r>
            <a:r>
              <a:rPr lang="bg-BG" sz="2400" b="1" dirty="0">
                <a:solidFill>
                  <a:schemeClr val="tx1"/>
                </a:solidFill>
              </a:rPr>
              <a:t>Инвестиции</a:t>
            </a:r>
            <a:r>
              <a:rPr lang="de-DE" sz="2400" b="1" dirty="0">
                <a:solidFill>
                  <a:schemeClr val="tx1"/>
                </a:solidFill>
              </a:rPr>
              <a:t> </a:t>
            </a:r>
            <a:r>
              <a:rPr lang="bg-BG" sz="2400" dirty="0">
                <a:solidFill>
                  <a:schemeClr val="tx1"/>
                </a:solidFill>
              </a:rPr>
              <a:t>в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bg-BG" sz="2400" dirty="0">
                <a:solidFill>
                  <a:schemeClr val="tx1"/>
                </a:solidFill>
              </a:rPr>
              <a:t>екологични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bg-BG" sz="2400" dirty="0">
                <a:solidFill>
                  <a:schemeClr val="tx1"/>
                </a:solidFill>
              </a:rPr>
              <a:t>технологии,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bg-BG" sz="2400" dirty="0">
                <a:solidFill>
                  <a:schemeClr val="tx1"/>
                </a:solidFill>
              </a:rPr>
              <a:t>които служат за:</a:t>
            </a:r>
            <a:endParaRPr lang="de-DE" sz="2400" dirty="0">
              <a:solidFill>
                <a:schemeClr val="tx1"/>
              </a:solidFill>
            </a:endParaRPr>
          </a:p>
          <a:p>
            <a:endParaRPr lang="de-DE" sz="2400" dirty="0">
              <a:solidFill>
                <a:schemeClr val="tx1"/>
              </a:solidFill>
            </a:endParaRPr>
          </a:p>
          <a:p>
            <a:r>
              <a:rPr lang="de-DE" sz="2400" dirty="0">
                <a:solidFill>
                  <a:schemeClr val="tx1"/>
                </a:solidFill>
              </a:rPr>
              <a:t>− </a:t>
            </a:r>
            <a:r>
              <a:rPr lang="ru-RU" sz="2400" dirty="0" err="1">
                <a:solidFill>
                  <a:schemeClr val="tx1"/>
                </a:solidFill>
              </a:rPr>
              <a:t>надминаване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нормите</a:t>
            </a:r>
            <a:r>
              <a:rPr lang="ru-RU" sz="2400" dirty="0">
                <a:solidFill>
                  <a:schemeClr val="tx1"/>
                </a:solidFill>
              </a:rPr>
              <a:t> за </a:t>
            </a:r>
            <a:r>
              <a:rPr lang="ru-RU" sz="2400" dirty="0" err="1">
                <a:solidFill>
                  <a:schemeClr val="tx1"/>
                </a:solidFill>
              </a:rPr>
              <a:t>опазване</a:t>
            </a:r>
            <a:r>
              <a:rPr lang="ru-RU" sz="2400" dirty="0">
                <a:solidFill>
                  <a:schemeClr val="tx1"/>
                </a:solidFill>
              </a:rPr>
              <a:t> на </a:t>
            </a:r>
            <a:r>
              <a:rPr lang="ru-RU" sz="2400" dirty="0" err="1">
                <a:solidFill>
                  <a:schemeClr val="tx1"/>
                </a:solidFill>
              </a:rPr>
              <a:t>околната</a:t>
            </a:r>
            <a:r>
              <a:rPr lang="ru-RU" sz="2400" dirty="0">
                <a:solidFill>
                  <a:schemeClr val="tx1"/>
                </a:solidFill>
              </a:rPr>
              <a:t> среда</a:t>
            </a:r>
            <a:endParaRPr lang="de-DE" sz="2400" dirty="0">
              <a:solidFill>
                <a:schemeClr val="tx1"/>
              </a:solidFill>
            </a:endParaRPr>
          </a:p>
          <a:p>
            <a:r>
              <a:rPr lang="de-DE" sz="2400" dirty="0">
                <a:solidFill>
                  <a:schemeClr val="tx1"/>
                </a:solidFill>
              </a:rPr>
              <a:t>− </a:t>
            </a:r>
            <a:r>
              <a:rPr lang="bg-BG" sz="2400" dirty="0">
                <a:solidFill>
                  <a:schemeClr val="tx1"/>
                </a:solidFill>
              </a:rPr>
              <a:t>по-добри шансове за иновации</a:t>
            </a:r>
            <a:endParaRPr lang="de-DE" sz="2400" dirty="0">
              <a:solidFill>
                <a:schemeClr val="tx1"/>
              </a:solidFill>
            </a:endParaRPr>
          </a:p>
          <a:p>
            <a:r>
              <a:rPr lang="de-DE" sz="2400" dirty="0">
                <a:solidFill>
                  <a:schemeClr val="tx1"/>
                </a:solidFill>
              </a:rPr>
              <a:t>− </a:t>
            </a:r>
            <a:r>
              <a:rPr lang="bg-BG" sz="2400" dirty="0">
                <a:solidFill>
                  <a:schemeClr val="tx1"/>
                </a:solidFill>
              </a:rPr>
              <a:t>преодоляване на пречки</a:t>
            </a:r>
            <a:endParaRPr lang="de-DE" sz="2400" dirty="0">
              <a:solidFill>
                <a:schemeClr val="tx1"/>
              </a:solidFill>
            </a:endParaRPr>
          </a:p>
          <a:p>
            <a:r>
              <a:rPr lang="de-DE" sz="2400" dirty="0">
                <a:solidFill>
                  <a:schemeClr val="tx1"/>
                </a:solidFill>
              </a:rPr>
              <a:t>− </a:t>
            </a:r>
            <a:r>
              <a:rPr lang="ru-RU" sz="2400" dirty="0">
                <a:solidFill>
                  <a:srgbClr val="FF0000"/>
                </a:solidFill>
              </a:rPr>
              <a:t>	</a:t>
            </a:r>
            <a:r>
              <a:rPr lang="ru-RU" sz="2400" dirty="0" err="1">
                <a:solidFill>
                  <a:schemeClr val="tx1"/>
                </a:solidFill>
              </a:rPr>
              <a:t>могат</a:t>
            </a:r>
            <a:r>
              <a:rPr lang="ru-RU" sz="2400" dirty="0">
                <a:solidFill>
                  <a:schemeClr val="tx1"/>
                </a:solidFill>
              </a:rPr>
              <a:t> да </a:t>
            </a:r>
            <a:r>
              <a:rPr lang="ru-RU" sz="2400" dirty="0" err="1">
                <a:solidFill>
                  <a:schemeClr val="tx1"/>
                </a:solidFill>
              </a:rPr>
              <a:t>бъдат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приложени</a:t>
            </a:r>
            <a:r>
              <a:rPr lang="ru-RU" sz="2400" dirty="0">
                <a:solidFill>
                  <a:schemeClr val="tx1"/>
                </a:solidFill>
              </a:rPr>
              <a:t> в </a:t>
            </a:r>
            <a:r>
              <a:rPr lang="ru-RU" sz="2400" dirty="0" err="1">
                <a:solidFill>
                  <a:schemeClr val="tx1"/>
                </a:solidFill>
              </a:rPr>
              <a:t>други</a:t>
            </a:r>
            <a:r>
              <a:rPr lang="ru-RU" sz="2400" dirty="0">
                <a:solidFill>
                  <a:schemeClr val="tx1"/>
                </a:solidFill>
              </a:rPr>
              <a:t> случаи</a:t>
            </a:r>
            <a:endParaRPr lang="de-DE" sz="2400" dirty="0">
              <a:solidFill>
                <a:schemeClr val="tx1"/>
              </a:solidFill>
            </a:endParaRPr>
          </a:p>
          <a:p>
            <a:endParaRPr lang="de-DE" sz="2400" dirty="0">
              <a:solidFill>
                <a:schemeClr val="tx1"/>
              </a:solidFill>
            </a:endParaRPr>
          </a:p>
          <a:p>
            <a:r>
              <a:rPr lang="de-DE" sz="2400" dirty="0">
                <a:solidFill>
                  <a:schemeClr val="tx1"/>
                </a:solidFill>
              </a:rPr>
              <a:t>• </a:t>
            </a:r>
            <a:r>
              <a:rPr lang="bg-BG" sz="2400" dirty="0">
                <a:solidFill>
                  <a:schemeClr val="tx1"/>
                </a:solidFill>
              </a:rPr>
              <a:t>икономически ефективни</a:t>
            </a:r>
            <a:endParaRPr lang="de-DE" sz="2400" dirty="0">
              <a:solidFill>
                <a:schemeClr val="tx1"/>
              </a:solidFill>
            </a:endParaRPr>
          </a:p>
          <a:p>
            <a:pPr marL="180975" indent="-180975">
              <a:spcBef>
                <a:spcPts val="600"/>
              </a:spcBef>
            </a:pPr>
            <a:r>
              <a:rPr lang="de-DE" sz="2400" dirty="0">
                <a:solidFill>
                  <a:schemeClr val="tx1"/>
                </a:solidFill>
              </a:rPr>
              <a:t>• </a:t>
            </a:r>
            <a:r>
              <a:rPr lang="bg-BG" sz="2400" dirty="0">
                <a:solidFill>
                  <a:schemeClr val="tx1"/>
                </a:solidFill>
              </a:rPr>
              <a:t>насърчаване на предприятията за осъществяване на зелени инвестиции</a:t>
            </a:r>
            <a:endParaRPr lang="de-DE" sz="2400" dirty="0">
              <a:solidFill>
                <a:schemeClr val="tx1"/>
              </a:solidFill>
            </a:endParaRPr>
          </a:p>
          <a:p>
            <a:pPr marL="180975" indent="-180975">
              <a:spcBef>
                <a:spcPts val="600"/>
              </a:spcBef>
            </a:pPr>
            <a:r>
              <a:rPr lang="de-DE" sz="2400" dirty="0">
                <a:solidFill>
                  <a:schemeClr val="tx1"/>
                </a:solidFill>
              </a:rPr>
              <a:t>•</a:t>
            </a:r>
            <a:r>
              <a:rPr lang="ru-RU" altLang="de-DE" sz="2400" dirty="0">
                <a:solidFill>
                  <a:schemeClr val="tx1"/>
                </a:solidFill>
              </a:rPr>
              <a:t>	</a:t>
            </a:r>
            <a:r>
              <a:rPr lang="ru-RU" altLang="de-DE" sz="2400" dirty="0" err="1">
                <a:solidFill>
                  <a:schemeClr val="tx1"/>
                </a:solidFill>
              </a:rPr>
              <a:t>допринасят</a:t>
            </a:r>
            <a:r>
              <a:rPr lang="ru-RU" altLang="de-DE" sz="2400" dirty="0">
                <a:solidFill>
                  <a:schemeClr val="tx1"/>
                </a:solidFill>
              </a:rPr>
              <a:t> </a:t>
            </a:r>
            <a:r>
              <a:rPr lang="ru-RU" altLang="de-DE" sz="2400" dirty="0" err="1">
                <a:solidFill>
                  <a:schemeClr val="tx1"/>
                </a:solidFill>
              </a:rPr>
              <a:t>по-доброто</a:t>
            </a:r>
            <a:r>
              <a:rPr lang="ru-RU" altLang="de-DE" sz="2400" dirty="0">
                <a:solidFill>
                  <a:schemeClr val="tx1"/>
                </a:solidFill>
              </a:rPr>
              <a:t> </a:t>
            </a:r>
            <a:r>
              <a:rPr lang="ru-RU" altLang="de-DE" sz="2400" dirty="0" err="1">
                <a:solidFill>
                  <a:schemeClr val="tx1"/>
                </a:solidFill>
              </a:rPr>
              <a:t>приемане</a:t>
            </a:r>
            <a:r>
              <a:rPr lang="ru-RU" altLang="de-DE" sz="2400" dirty="0">
                <a:solidFill>
                  <a:schemeClr val="tx1"/>
                </a:solidFill>
              </a:rPr>
              <a:t> на </a:t>
            </a:r>
            <a:r>
              <a:rPr lang="ru-RU" altLang="de-DE" sz="2400" dirty="0" err="1">
                <a:solidFill>
                  <a:schemeClr val="tx1"/>
                </a:solidFill>
              </a:rPr>
              <a:t>опазването</a:t>
            </a:r>
            <a:r>
              <a:rPr lang="ru-RU" altLang="de-DE" sz="2400" dirty="0">
                <a:solidFill>
                  <a:schemeClr val="tx1"/>
                </a:solidFill>
              </a:rPr>
              <a:t> на </a:t>
            </a:r>
            <a:r>
              <a:rPr lang="ru-RU" altLang="de-DE" sz="2400" dirty="0" err="1">
                <a:solidFill>
                  <a:schemeClr val="tx1"/>
                </a:solidFill>
              </a:rPr>
              <a:t>околната</a:t>
            </a:r>
            <a:r>
              <a:rPr lang="ru-RU" altLang="de-DE" sz="2400" dirty="0">
                <a:solidFill>
                  <a:schemeClr val="tx1"/>
                </a:solidFill>
              </a:rPr>
              <a:t> среда в </a:t>
            </a:r>
            <a:r>
              <a:rPr lang="ru-RU" altLang="de-DE" sz="2400" dirty="0" err="1">
                <a:solidFill>
                  <a:schemeClr val="tx1"/>
                </a:solidFill>
              </a:rPr>
              <a:t>обществото</a:t>
            </a:r>
            <a:endParaRPr lang="de-DE" altLang="de-D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552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feld 1"/>
          <p:cNvSpPr txBox="1">
            <a:spLocks noChangeArrowheads="1"/>
          </p:cNvSpPr>
          <p:nvPr/>
        </p:nvSpPr>
        <p:spPr bwMode="auto">
          <a:xfrm>
            <a:off x="1079872" y="539477"/>
            <a:ext cx="7993063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r>
              <a:rPr lang="bg-BG" sz="2400" b="1" dirty="0">
                <a:solidFill>
                  <a:schemeClr val="tx1"/>
                </a:solidFill>
              </a:rPr>
              <a:t>Финансова помощ</a:t>
            </a:r>
            <a:endParaRPr lang="de-DE" sz="2400" b="1" dirty="0">
              <a:solidFill>
                <a:schemeClr val="tx1"/>
              </a:solidFill>
            </a:endParaRPr>
          </a:p>
          <a:p>
            <a:endParaRPr lang="de-DE" sz="2400" b="1" dirty="0">
              <a:solidFill>
                <a:schemeClr val="tx1"/>
              </a:solidFill>
            </a:endParaRPr>
          </a:p>
          <a:p>
            <a:pPr marL="0" indent="0"/>
            <a:r>
              <a:rPr lang="ru-RU" sz="2400" b="1" dirty="0" err="1">
                <a:solidFill>
                  <a:schemeClr val="tx1"/>
                </a:solidFill>
              </a:rPr>
              <a:t>Програма</a:t>
            </a:r>
            <a:r>
              <a:rPr lang="ru-RU" sz="2400" b="1" dirty="0">
                <a:solidFill>
                  <a:schemeClr val="tx1"/>
                </a:solidFill>
              </a:rPr>
              <a:t> за </a:t>
            </a:r>
            <a:r>
              <a:rPr lang="ru-RU" sz="2400" b="1" dirty="0" err="1">
                <a:solidFill>
                  <a:schemeClr val="tx1"/>
                </a:solidFill>
              </a:rPr>
              <a:t>иновации</a:t>
            </a:r>
            <a:r>
              <a:rPr lang="ru-RU" sz="2400" b="1" dirty="0">
                <a:solidFill>
                  <a:schemeClr val="tx1"/>
                </a:solidFill>
              </a:rPr>
              <a:t> в </a:t>
            </a:r>
            <a:r>
              <a:rPr lang="ru-RU" sz="2400" b="1" dirty="0" err="1">
                <a:solidFill>
                  <a:schemeClr val="tx1"/>
                </a:solidFill>
              </a:rPr>
              <a:t>околната</a:t>
            </a:r>
            <a:r>
              <a:rPr lang="ru-RU" sz="2400" b="1" dirty="0">
                <a:solidFill>
                  <a:schemeClr val="tx1"/>
                </a:solidFill>
              </a:rPr>
              <a:t> среда </a:t>
            </a:r>
            <a:r>
              <a:rPr lang="bg-BG" sz="2400" b="1" dirty="0">
                <a:solidFill>
                  <a:schemeClr val="tx1"/>
                </a:solidFill>
              </a:rPr>
              <a:t>на </a:t>
            </a:r>
            <a:r>
              <a:rPr lang="ru-RU" sz="2400" b="1" dirty="0">
                <a:solidFill>
                  <a:schemeClr val="tx1"/>
                </a:solidFill>
              </a:rPr>
              <a:t>(</a:t>
            </a:r>
            <a:r>
              <a:rPr lang="de-DE" sz="2400" b="1" dirty="0">
                <a:solidFill>
                  <a:schemeClr val="tx1"/>
                </a:solidFill>
              </a:rPr>
              <a:t>BMUB</a:t>
            </a:r>
            <a:r>
              <a:rPr lang="bg-BG" sz="2400" b="1" dirty="0">
                <a:solidFill>
                  <a:schemeClr val="tx1"/>
                </a:solidFill>
              </a:rPr>
              <a:t>)</a:t>
            </a:r>
            <a:endParaRPr lang="de-DE" sz="2400" b="1" dirty="0">
              <a:solidFill>
                <a:schemeClr val="tx1"/>
              </a:solidFill>
            </a:endParaRPr>
          </a:p>
          <a:p>
            <a:endParaRPr lang="de-DE" sz="2400" dirty="0">
              <a:solidFill>
                <a:schemeClr val="tx1"/>
              </a:solidFill>
            </a:endParaRPr>
          </a:p>
          <a:p>
            <a:r>
              <a:rPr lang="de-DE" sz="2400" dirty="0">
                <a:solidFill>
                  <a:schemeClr val="tx1"/>
                </a:solidFill>
              </a:rPr>
              <a:t>• </a:t>
            </a:r>
            <a:r>
              <a:rPr lang="bg-BG" sz="2400" dirty="0">
                <a:solidFill>
                  <a:schemeClr val="tx1"/>
                </a:solidFill>
              </a:rPr>
              <a:t>Инвестиции в зелени технологии</a:t>
            </a:r>
            <a:endParaRPr lang="de-DE" sz="2400" dirty="0">
              <a:solidFill>
                <a:schemeClr val="tx1"/>
              </a:solidFill>
            </a:endParaRPr>
          </a:p>
          <a:p>
            <a:r>
              <a:rPr lang="de-DE" sz="2400" dirty="0">
                <a:solidFill>
                  <a:schemeClr val="tx1"/>
                </a:solidFill>
              </a:rPr>
              <a:t>• </a:t>
            </a:r>
            <a:r>
              <a:rPr lang="bg-BG" sz="2400" dirty="0">
                <a:solidFill>
                  <a:schemeClr val="tx1"/>
                </a:solidFill>
              </a:rPr>
              <a:t>Квалификация на специализиран персонал</a:t>
            </a:r>
            <a:endParaRPr lang="de-DE" sz="2400" dirty="0">
              <a:solidFill>
                <a:schemeClr val="tx1"/>
              </a:solidFill>
            </a:endParaRPr>
          </a:p>
          <a:p>
            <a:r>
              <a:rPr lang="de-DE" sz="2400" dirty="0">
                <a:solidFill>
                  <a:schemeClr val="tx1"/>
                </a:solidFill>
              </a:rPr>
              <a:t>• </a:t>
            </a:r>
            <a:r>
              <a:rPr lang="bg-BG" sz="2400" dirty="0">
                <a:solidFill>
                  <a:schemeClr val="tx1"/>
                </a:solidFill>
              </a:rPr>
              <a:t>Работа с обществеността</a:t>
            </a:r>
            <a:endParaRPr lang="de-DE" sz="2400" dirty="0">
              <a:solidFill>
                <a:schemeClr val="tx1"/>
              </a:solidFill>
            </a:endParaRPr>
          </a:p>
          <a:p>
            <a:endParaRPr lang="de-DE" sz="2400" dirty="0">
              <a:solidFill>
                <a:schemeClr val="tx1"/>
              </a:solidFill>
            </a:endParaRPr>
          </a:p>
          <a:p>
            <a:r>
              <a:rPr lang="de-DE" sz="2400" dirty="0">
                <a:solidFill>
                  <a:schemeClr val="tx1"/>
                </a:solidFill>
              </a:rPr>
              <a:t>• </a:t>
            </a:r>
            <a:r>
              <a:rPr lang="bg-BG" sz="2400" dirty="0">
                <a:solidFill>
                  <a:schemeClr val="tx1"/>
                </a:solidFill>
              </a:rPr>
              <a:t>Инвестиционни субсидии</a:t>
            </a:r>
            <a:endParaRPr lang="de-DE" sz="2400" dirty="0">
              <a:solidFill>
                <a:schemeClr val="tx1"/>
              </a:solidFill>
            </a:endParaRPr>
          </a:p>
          <a:p>
            <a:pPr marL="180975" indent="-180975"/>
            <a:r>
              <a:rPr lang="de-DE" sz="2400" dirty="0">
                <a:solidFill>
                  <a:schemeClr val="tx1"/>
                </a:solidFill>
              </a:rPr>
              <a:t>• </a:t>
            </a:r>
            <a:r>
              <a:rPr lang="ru-RU" sz="2400" dirty="0" err="1">
                <a:solidFill>
                  <a:schemeClr val="tx1"/>
                </a:solidFill>
              </a:rPr>
              <a:t>Лихвени</a:t>
            </a:r>
            <a:r>
              <a:rPr lang="ru-RU" sz="2400" dirty="0">
                <a:solidFill>
                  <a:schemeClr val="tx1"/>
                </a:solidFill>
              </a:rPr>
              <a:t> субсидии </a:t>
            </a:r>
            <a:r>
              <a:rPr lang="ru-RU" sz="2400" dirty="0" err="1">
                <a:solidFill>
                  <a:schemeClr val="tx1"/>
                </a:solidFill>
              </a:rPr>
              <a:t>във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връзка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със</a:t>
            </a:r>
            <a:r>
              <a:rPr lang="ru-RU" sz="2400" dirty="0">
                <a:solidFill>
                  <a:schemeClr val="tx1"/>
                </a:solidFill>
              </a:rPr>
              <a:t> заем от </a:t>
            </a:r>
            <a:r>
              <a:rPr lang="ru-RU" sz="2400" dirty="0" err="1">
                <a:solidFill>
                  <a:schemeClr val="tx1"/>
                </a:solidFill>
              </a:rPr>
              <a:t>банкова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група</a:t>
            </a:r>
            <a:r>
              <a:rPr lang="ru-RU" sz="2400" dirty="0">
                <a:solidFill>
                  <a:schemeClr val="tx1"/>
                </a:solidFill>
              </a:rPr>
              <a:t> “KFW”</a:t>
            </a:r>
            <a:endParaRPr lang="de-DE" sz="2400" dirty="0">
              <a:solidFill>
                <a:schemeClr val="tx1"/>
              </a:solidFill>
            </a:endParaRPr>
          </a:p>
          <a:p>
            <a:r>
              <a:rPr lang="de-DE" sz="2400" dirty="0">
                <a:solidFill>
                  <a:schemeClr val="tx1"/>
                </a:solidFill>
              </a:rPr>
              <a:t>• </a:t>
            </a:r>
            <a:r>
              <a:rPr lang="bg-BG" sz="2400" dirty="0">
                <a:solidFill>
                  <a:schemeClr val="tx1"/>
                </a:solidFill>
              </a:rPr>
              <a:t>Собствено участие</a:t>
            </a:r>
            <a:endParaRPr lang="de-DE" sz="2400" dirty="0">
              <a:solidFill>
                <a:schemeClr val="tx1"/>
              </a:solidFill>
            </a:endParaRPr>
          </a:p>
          <a:p>
            <a:endParaRPr lang="de-DE" sz="2400" dirty="0">
              <a:solidFill>
                <a:schemeClr val="tx1"/>
              </a:solidFill>
            </a:endParaRPr>
          </a:p>
          <a:p>
            <a:r>
              <a:rPr lang="de-DE" sz="2400" dirty="0">
                <a:solidFill>
                  <a:schemeClr val="tx1"/>
                </a:solidFill>
              </a:rPr>
              <a:t>• </a:t>
            </a:r>
            <a:r>
              <a:rPr lang="ru-RU" sz="2400" spc="-100" dirty="0">
                <a:solidFill>
                  <a:schemeClr val="tx1"/>
                </a:solidFill>
              </a:rPr>
              <a:t>В </a:t>
            </a:r>
            <a:r>
              <a:rPr lang="ru-RU" sz="2400" spc="-100" dirty="0" err="1">
                <a:solidFill>
                  <a:schemeClr val="tx1"/>
                </a:solidFill>
              </a:rPr>
              <a:t>зависимост</a:t>
            </a:r>
            <a:r>
              <a:rPr lang="ru-RU" sz="2400" spc="-100" dirty="0">
                <a:solidFill>
                  <a:schemeClr val="tx1"/>
                </a:solidFill>
              </a:rPr>
              <a:t> от </a:t>
            </a:r>
            <a:r>
              <a:rPr lang="ru-RU" sz="2400" spc="-100" dirty="0" err="1">
                <a:solidFill>
                  <a:schemeClr val="tx1"/>
                </a:solidFill>
              </a:rPr>
              <a:t>наличните</a:t>
            </a:r>
            <a:r>
              <a:rPr lang="ru-RU" sz="2400" spc="-100" dirty="0">
                <a:solidFill>
                  <a:schemeClr val="tx1"/>
                </a:solidFill>
              </a:rPr>
              <a:t> средства в бюджета на </a:t>
            </a:r>
            <a:r>
              <a:rPr lang="de-DE" sz="2400" spc="-100" dirty="0">
                <a:solidFill>
                  <a:schemeClr val="tx1"/>
                </a:solidFill>
              </a:rPr>
              <a:t>BMUB</a:t>
            </a:r>
          </a:p>
          <a:p>
            <a:r>
              <a:rPr lang="de-DE" sz="2400" dirty="0">
                <a:solidFill>
                  <a:schemeClr val="tx1"/>
                </a:solidFill>
              </a:rPr>
              <a:t>• </a:t>
            </a:r>
            <a:r>
              <a:rPr lang="ru-RU" sz="2400" dirty="0" err="1">
                <a:solidFill>
                  <a:schemeClr val="tx1"/>
                </a:solidFill>
              </a:rPr>
              <a:t>СпазвайкиЕвропейското</a:t>
            </a:r>
            <a:r>
              <a:rPr lang="ru-RU" sz="2400" dirty="0">
                <a:solidFill>
                  <a:schemeClr val="tx1"/>
                </a:solidFill>
              </a:rPr>
              <a:t> право за </a:t>
            </a:r>
            <a:r>
              <a:rPr lang="ru-RU" sz="2400" dirty="0" err="1">
                <a:solidFill>
                  <a:schemeClr val="tx1"/>
                </a:solidFill>
              </a:rPr>
              <a:t>държавна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помощ</a:t>
            </a:r>
            <a:endParaRPr lang="de-DE" altLang="de-D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900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feld 18"/>
          <p:cNvSpPr txBox="1"/>
          <p:nvPr/>
        </p:nvSpPr>
        <p:spPr>
          <a:xfrm>
            <a:off x="1254143" y="611485"/>
            <a:ext cx="66301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От заявление до договор за </a:t>
            </a:r>
            <a:r>
              <a:rPr lang="ru-RU" sz="2400" b="1" dirty="0" err="1">
                <a:solidFill>
                  <a:schemeClr val="tx1"/>
                </a:solidFill>
              </a:rPr>
              <a:t>финансиране</a:t>
            </a:r>
            <a:endParaRPr lang="de-DE" sz="2400" b="1" dirty="0">
              <a:solidFill>
                <a:schemeClr val="tx1"/>
              </a:solidFill>
            </a:endParaRPr>
          </a:p>
          <a:p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1415365" y="1331566"/>
            <a:ext cx="2760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chemeClr val="tx1"/>
                </a:solidFill>
              </a:rPr>
              <a:t>Инвеститор в България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1363807" y="4122992"/>
            <a:ext cx="5783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chemeClr val="tx1"/>
                </a:solidFill>
              </a:rPr>
              <a:t>Министерство на околната среда на ФР Германия</a:t>
            </a:r>
            <a:endParaRPr lang="de-DE" dirty="0">
              <a:solidFill>
                <a:schemeClr val="tx1"/>
              </a:solidFill>
            </a:endParaRPr>
          </a:p>
          <a:p>
            <a:endParaRPr lang="de-DE" dirty="0"/>
          </a:p>
        </p:txBody>
      </p:sp>
      <p:sp>
        <p:nvSpPr>
          <p:cNvPr id="2" name="Ellipse 1"/>
          <p:cNvSpPr/>
          <p:nvPr/>
        </p:nvSpPr>
        <p:spPr bwMode="auto">
          <a:xfrm>
            <a:off x="2639878" y="1699989"/>
            <a:ext cx="3353366" cy="80751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bg-BG" sz="2000" dirty="0">
                <a:solidFill>
                  <a:schemeClr val="tx1"/>
                </a:solidFill>
              </a:rPr>
              <a:t>Заявление за финансиране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2922139" y="3418389"/>
            <a:ext cx="2788844" cy="62301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bg-BG" sz="2000" dirty="0">
                <a:solidFill>
                  <a:schemeClr val="tx1"/>
                </a:solidFill>
              </a:rPr>
              <a:t>Предложение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3166491" y="4543910"/>
            <a:ext cx="2420685" cy="59469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bg-BG" sz="2000" dirty="0">
                <a:solidFill>
                  <a:schemeClr val="tx1"/>
                </a:solidFill>
              </a:rPr>
              <a:t>Оценка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2975913" y="5688007"/>
            <a:ext cx="2909391" cy="75612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bg-BG" sz="2000" dirty="0">
                <a:solidFill>
                  <a:schemeClr val="tx1"/>
                </a:solidFill>
              </a:rPr>
              <a:t>Договор за финансиране </a:t>
            </a:r>
            <a:r>
              <a:rPr lang="de-DE" dirty="0">
                <a:solidFill>
                  <a:schemeClr val="tx1"/>
                </a:solidFill>
              </a:rPr>
              <a:t> </a:t>
            </a: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 Unicode MS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426468" y="2507501"/>
            <a:ext cx="7290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chemeClr val="tx1"/>
                </a:solidFill>
              </a:rPr>
              <a:t>Министерство на околната среда и водите на Р България</a:t>
            </a:r>
            <a:endParaRPr lang="de-DE" dirty="0">
              <a:solidFill>
                <a:schemeClr val="tx1"/>
              </a:solidFill>
            </a:endParaRPr>
          </a:p>
          <a:p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1410841" y="5336095"/>
            <a:ext cx="2909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chemeClr val="tx1"/>
                </a:solidFill>
              </a:rPr>
              <a:t>Банкова група “</a:t>
            </a:r>
            <a:r>
              <a:rPr lang="de-DE" dirty="0">
                <a:solidFill>
                  <a:schemeClr val="tx1"/>
                </a:solidFill>
              </a:rPr>
              <a:t>KfW”</a:t>
            </a:r>
            <a:endParaRPr lang="de-DE" sz="2000" dirty="0"/>
          </a:p>
        </p:txBody>
      </p:sp>
      <p:cxnSp>
        <p:nvCxnSpPr>
          <p:cNvPr id="31" name="Gerader Verbinder 30"/>
          <p:cNvCxnSpPr/>
          <p:nvPr/>
        </p:nvCxnSpPr>
        <p:spPr bwMode="auto">
          <a:xfrm flipV="1">
            <a:off x="2181720" y="6525434"/>
            <a:ext cx="6386984" cy="14200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69" name="Gerader Verbinder 7168"/>
          <p:cNvCxnSpPr/>
          <p:nvPr/>
        </p:nvCxnSpPr>
        <p:spPr bwMode="auto">
          <a:xfrm flipH="1" flipV="1">
            <a:off x="8540362" y="1547589"/>
            <a:ext cx="28342" cy="4984946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2" name="Gerader Verbinder 7171"/>
          <p:cNvCxnSpPr/>
          <p:nvPr/>
        </p:nvCxnSpPr>
        <p:spPr bwMode="auto">
          <a:xfrm flipH="1">
            <a:off x="5627918" y="1547589"/>
            <a:ext cx="2912444" cy="0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4" name="Gerader Verbinder 7173"/>
          <p:cNvCxnSpPr/>
          <p:nvPr/>
        </p:nvCxnSpPr>
        <p:spPr bwMode="auto">
          <a:xfrm flipH="1">
            <a:off x="2168493" y="5868069"/>
            <a:ext cx="14390" cy="665309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9" name="Gerade Verbindung mit Pfeil 7178"/>
          <p:cNvCxnSpPr/>
          <p:nvPr/>
        </p:nvCxnSpPr>
        <p:spPr bwMode="auto">
          <a:xfrm flipH="1">
            <a:off x="5250333" y="1547589"/>
            <a:ext cx="438051" cy="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Gerade Verbindung mit Pfeil 43"/>
          <p:cNvCxnSpPr/>
          <p:nvPr/>
        </p:nvCxnSpPr>
        <p:spPr bwMode="auto">
          <a:xfrm flipH="1">
            <a:off x="2159992" y="1699989"/>
            <a:ext cx="6004" cy="816166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Gerade Verbindung mit Pfeil 45"/>
          <p:cNvCxnSpPr/>
          <p:nvPr/>
        </p:nvCxnSpPr>
        <p:spPr bwMode="auto">
          <a:xfrm flipH="1">
            <a:off x="2153988" y="3203773"/>
            <a:ext cx="6004" cy="816166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Gerade Verbindung mit Pfeil 46"/>
          <p:cNvCxnSpPr/>
          <p:nvPr/>
        </p:nvCxnSpPr>
        <p:spPr bwMode="auto">
          <a:xfrm flipH="1">
            <a:off x="2159992" y="4499917"/>
            <a:ext cx="6004" cy="816166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42880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87"/>
          <p:cNvSpPr>
            <a:spLocks noChangeArrowheads="1"/>
          </p:cNvSpPr>
          <p:nvPr/>
        </p:nvSpPr>
        <p:spPr bwMode="auto">
          <a:xfrm>
            <a:off x="6280501" y="1790295"/>
            <a:ext cx="3520853" cy="1227573"/>
          </a:xfrm>
          <a:prstGeom prst="roundRect">
            <a:avLst>
              <a:gd name="adj" fmla="val 31755"/>
            </a:avLst>
          </a:prstGeom>
          <a:solidFill>
            <a:srgbClr val="10101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7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/>
          <a:p>
            <a:fld id="{5A335DCB-5B7D-42C5-BDE4-E82C6371BF67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523293" name="Rectangle 2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1625"/>
            <a:ext cx="9064625" cy="1255713"/>
          </a:xfrm>
        </p:spPr>
        <p:txBody>
          <a:bodyPr/>
          <a:lstStyle/>
          <a:p>
            <a:r>
              <a:rPr lang="bg-BG" altLang="de-DE" sz="3200" dirty="0">
                <a:ea typeface="ＭＳ Ｐゴシック" pitchFamily="34" charset="-128"/>
              </a:rPr>
              <a:t>Договорни отношения</a:t>
            </a:r>
            <a:r>
              <a:rPr lang="de-DE" altLang="de-DE" sz="3200" dirty="0">
                <a:ea typeface="ＭＳ Ｐゴシック" pitchFamily="34" charset="-128"/>
              </a:rPr>
              <a:t> (</a:t>
            </a:r>
            <a:r>
              <a:rPr lang="bg-BG" altLang="de-DE" sz="3200" dirty="0">
                <a:solidFill>
                  <a:schemeClr val="tx1"/>
                </a:solidFill>
                <a:ea typeface="ＭＳ Ｐゴシック" pitchFamily="34" charset="-128"/>
              </a:rPr>
              <a:t>при субсидиране</a:t>
            </a:r>
            <a:r>
              <a:rPr lang="de-DE" altLang="de-DE" sz="3200" dirty="0">
                <a:ea typeface="ＭＳ Ｐゴシック" pitchFamily="34" charset="-128"/>
              </a:rPr>
              <a:t>)</a:t>
            </a:r>
          </a:p>
        </p:txBody>
      </p:sp>
      <p:sp>
        <p:nvSpPr>
          <p:cNvPr id="523295" name="Rectangle 31"/>
          <p:cNvSpPr>
            <a:spLocks noChangeArrowheads="1"/>
          </p:cNvSpPr>
          <p:nvPr/>
        </p:nvSpPr>
        <p:spPr bwMode="auto">
          <a:xfrm>
            <a:off x="6771814" y="3662712"/>
            <a:ext cx="1986826" cy="725353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23296" name="Rectangle 32"/>
          <p:cNvSpPr>
            <a:spLocks noChangeArrowheads="1"/>
          </p:cNvSpPr>
          <p:nvPr/>
        </p:nvSpPr>
        <p:spPr bwMode="auto">
          <a:xfrm>
            <a:off x="3327091" y="3606981"/>
            <a:ext cx="1192228" cy="72535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23297" name="Rectangle 33"/>
          <p:cNvSpPr>
            <a:spLocks noChangeArrowheads="1"/>
          </p:cNvSpPr>
          <p:nvPr/>
        </p:nvSpPr>
        <p:spPr bwMode="auto">
          <a:xfrm>
            <a:off x="5262111" y="6083157"/>
            <a:ext cx="3329091" cy="36994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3298" name="Rectangle 34"/>
          <p:cNvSpPr>
            <a:spLocks noChangeArrowheads="1"/>
          </p:cNvSpPr>
          <p:nvPr/>
        </p:nvSpPr>
        <p:spPr bwMode="auto">
          <a:xfrm>
            <a:off x="5191087" y="6010459"/>
            <a:ext cx="3327300" cy="369947"/>
          </a:xfrm>
          <a:prstGeom prst="rect">
            <a:avLst/>
          </a:prstGeom>
          <a:solidFill>
            <a:srgbClr val="793E11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23303" name="Rectangle 39"/>
          <p:cNvSpPr>
            <a:spLocks noChangeArrowheads="1"/>
          </p:cNvSpPr>
          <p:nvPr/>
        </p:nvSpPr>
        <p:spPr bwMode="auto">
          <a:xfrm>
            <a:off x="3209160" y="3574672"/>
            <a:ext cx="1250385" cy="726968"/>
          </a:xfrm>
          <a:prstGeom prst="rect">
            <a:avLst/>
          </a:prstGeom>
          <a:solidFill>
            <a:schemeClr val="tx2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23304" name="Rectangle 40"/>
          <p:cNvSpPr>
            <a:spLocks noChangeArrowheads="1"/>
          </p:cNvSpPr>
          <p:nvPr/>
        </p:nvSpPr>
        <p:spPr bwMode="auto">
          <a:xfrm>
            <a:off x="3412711" y="3658676"/>
            <a:ext cx="957550" cy="57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altLang="de-DE" sz="3663" b="1" dirty="0">
                <a:solidFill>
                  <a:srgbClr val="FFFFFF"/>
                </a:solidFill>
              </a:rPr>
              <a:t>KfW</a:t>
            </a:r>
            <a:endParaRPr lang="de-DE" altLang="de-DE" sz="3663" dirty="0">
              <a:solidFill>
                <a:schemeClr val="tx1"/>
              </a:solidFill>
            </a:endParaRPr>
          </a:p>
        </p:txBody>
      </p:sp>
      <p:sp>
        <p:nvSpPr>
          <p:cNvPr id="523305" name="Rectangle 41"/>
          <p:cNvSpPr>
            <a:spLocks noChangeArrowheads="1"/>
          </p:cNvSpPr>
          <p:nvPr/>
        </p:nvSpPr>
        <p:spPr bwMode="auto">
          <a:xfrm>
            <a:off x="6702349" y="3630403"/>
            <a:ext cx="2012242" cy="726968"/>
          </a:xfrm>
          <a:prstGeom prst="rect">
            <a:avLst/>
          </a:prstGeom>
          <a:solidFill>
            <a:srgbClr val="FF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23306" name="Rectangle 42"/>
          <p:cNvSpPr>
            <a:spLocks noChangeArrowheads="1"/>
          </p:cNvSpPr>
          <p:nvPr/>
        </p:nvSpPr>
        <p:spPr bwMode="auto">
          <a:xfrm>
            <a:off x="6852414" y="3799121"/>
            <a:ext cx="2003242" cy="68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 eaLnBrk="0" hangingPunct="0"/>
            <a:r>
              <a:rPr lang="bg-BG" altLang="de-DE" sz="2442" b="1" dirty="0"/>
              <a:t>Инвеститор</a:t>
            </a:r>
            <a:endParaRPr lang="de-DE" altLang="de-DE" sz="2442" b="1" dirty="0"/>
          </a:p>
          <a:p>
            <a:pPr algn="l" eaLnBrk="0" hangingPunct="0"/>
            <a:endParaRPr lang="de-DE" altLang="de-DE" sz="2035" dirty="0">
              <a:solidFill>
                <a:srgbClr val="76AAFE"/>
              </a:solidFill>
            </a:endParaRPr>
          </a:p>
        </p:txBody>
      </p:sp>
      <p:sp>
        <p:nvSpPr>
          <p:cNvPr id="523320" name="Rectangle 56"/>
          <p:cNvSpPr>
            <a:spLocks noChangeArrowheads="1"/>
          </p:cNvSpPr>
          <p:nvPr/>
        </p:nvSpPr>
        <p:spPr bwMode="auto">
          <a:xfrm>
            <a:off x="1522998" y="2990842"/>
            <a:ext cx="1955141" cy="56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 eaLnBrk="0" hangingPunct="0"/>
            <a:r>
              <a:rPr lang="bg-BG" altLang="de-DE" sz="1832" b="1" dirty="0">
                <a:solidFill>
                  <a:srgbClr val="46610B"/>
                </a:solidFill>
              </a:rPr>
              <a:t>Договор за мандат</a:t>
            </a:r>
            <a:endParaRPr lang="de-DE" altLang="de-DE" sz="1832" dirty="0">
              <a:solidFill>
                <a:srgbClr val="46610B"/>
              </a:solidFill>
            </a:endParaRPr>
          </a:p>
        </p:txBody>
      </p:sp>
      <p:sp>
        <p:nvSpPr>
          <p:cNvPr id="523321" name="Rectangle 57"/>
          <p:cNvSpPr>
            <a:spLocks noChangeArrowheads="1"/>
          </p:cNvSpPr>
          <p:nvPr/>
        </p:nvSpPr>
        <p:spPr bwMode="auto">
          <a:xfrm>
            <a:off x="4871348" y="4434272"/>
            <a:ext cx="1590748" cy="56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 eaLnBrk="0" hangingPunct="0"/>
            <a:r>
              <a:rPr lang="bg-BG" altLang="de-DE" sz="1832" b="1" dirty="0">
                <a:solidFill>
                  <a:srgbClr val="46610B"/>
                </a:solidFill>
              </a:rPr>
              <a:t>Договор за финансиране</a:t>
            </a:r>
            <a:endParaRPr lang="de-DE" altLang="de-DE" sz="1832" dirty="0">
              <a:solidFill>
                <a:srgbClr val="46610B"/>
              </a:solidFill>
            </a:endParaRPr>
          </a:p>
        </p:txBody>
      </p:sp>
      <p:sp>
        <p:nvSpPr>
          <p:cNvPr id="523324" name="Rectangle 60"/>
          <p:cNvSpPr>
            <a:spLocks noChangeArrowheads="1"/>
          </p:cNvSpPr>
          <p:nvPr/>
        </p:nvSpPr>
        <p:spPr bwMode="auto">
          <a:xfrm>
            <a:off x="7340817" y="4906542"/>
            <a:ext cx="2500770" cy="56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 eaLnBrk="0" hangingPunct="0"/>
            <a:r>
              <a:rPr lang="bg-BG" altLang="de-DE" sz="1832" b="1" dirty="0">
                <a:solidFill>
                  <a:srgbClr val="46610B"/>
                </a:solidFill>
              </a:rPr>
              <a:t>Договор с </a:t>
            </a:r>
          </a:p>
          <a:p>
            <a:pPr algn="l" eaLnBrk="0" hangingPunct="0"/>
            <a:r>
              <a:rPr lang="bg-BG" altLang="de-DE" sz="1832" b="1" dirty="0">
                <a:solidFill>
                  <a:srgbClr val="46610B"/>
                </a:solidFill>
              </a:rPr>
              <a:t>Главен изпълнител</a:t>
            </a:r>
            <a:endParaRPr lang="de-DE" altLang="de-DE" sz="1832" dirty="0">
              <a:solidFill>
                <a:srgbClr val="46610B"/>
              </a:solidFill>
            </a:endParaRPr>
          </a:p>
        </p:txBody>
      </p:sp>
      <p:sp>
        <p:nvSpPr>
          <p:cNvPr id="523327" name="Rectangle 63"/>
          <p:cNvSpPr>
            <a:spLocks noChangeArrowheads="1"/>
          </p:cNvSpPr>
          <p:nvPr/>
        </p:nvSpPr>
        <p:spPr bwMode="auto">
          <a:xfrm>
            <a:off x="7426426" y="3099789"/>
            <a:ext cx="1905640" cy="56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 eaLnBrk="0" hangingPunct="0"/>
            <a:r>
              <a:rPr lang="bg-BG" altLang="de-DE" sz="1832" b="1" dirty="0">
                <a:solidFill>
                  <a:schemeClr val="tx2"/>
                </a:solidFill>
              </a:rPr>
              <a:t>Заявление за финансиране</a:t>
            </a:r>
            <a:endParaRPr lang="de-DE" altLang="de-DE" sz="1832" dirty="0">
              <a:solidFill>
                <a:schemeClr val="tx2"/>
              </a:solidFill>
            </a:endParaRPr>
          </a:p>
        </p:txBody>
      </p:sp>
      <p:sp>
        <p:nvSpPr>
          <p:cNvPr id="523328" name="Rectangle 64"/>
          <p:cNvSpPr>
            <a:spLocks noChangeArrowheads="1"/>
          </p:cNvSpPr>
          <p:nvPr/>
        </p:nvSpPr>
        <p:spPr bwMode="auto">
          <a:xfrm>
            <a:off x="5548945" y="6010460"/>
            <a:ext cx="2830301" cy="31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 eaLnBrk="0" hangingPunct="0"/>
            <a:r>
              <a:rPr lang="bg-BG" altLang="de-DE" sz="2035" b="1" dirty="0"/>
              <a:t>Главен изпълнител</a:t>
            </a:r>
            <a:endParaRPr lang="de-DE" altLang="de-DE" sz="2035" dirty="0"/>
          </a:p>
        </p:txBody>
      </p:sp>
      <p:grpSp>
        <p:nvGrpSpPr>
          <p:cNvPr id="523350" name="Group 86"/>
          <p:cNvGrpSpPr>
            <a:grpSpLocks/>
          </p:cNvGrpSpPr>
          <p:nvPr/>
        </p:nvGrpSpPr>
        <p:grpSpPr bwMode="auto">
          <a:xfrm>
            <a:off x="607032" y="1734633"/>
            <a:ext cx="3568997" cy="1080760"/>
            <a:chOff x="3600" y="1067"/>
            <a:chExt cx="1968" cy="308"/>
          </a:xfrm>
        </p:grpSpPr>
        <p:sp>
          <p:nvSpPr>
            <p:cNvPr id="523351" name="AutoShape 87"/>
            <p:cNvSpPr>
              <a:spLocks noChangeArrowheads="1"/>
            </p:cNvSpPr>
            <p:nvPr/>
          </p:nvSpPr>
          <p:spPr bwMode="auto">
            <a:xfrm>
              <a:off x="3635" y="1093"/>
              <a:ext cx="1933" cy="282"/>
            </a:xfrm>
            <a:prstGeom prst="roundRect">
              <a:avLst>
                <a:gd name="adj" fmla="val 31755"/>
              </a:avLst>
            </a:prstGeom>
            <a:solidFill>
              <a:srgbClr val="10101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352" name="Freeform 88"/>
            <p:cNvSpPr>
              <a:spLocks/>
            </p:cNvSpPr>
            <p:nvPr/>
          </p:nvSpPr>
          <p:spPr bwMode="auto">
            <a:xfrm>
              <a:off x="4603" y="1119"/>
              <a:ext cx="160" cy="29"/>
            </a:xfrm>
            <a:custGeom>
              <a:avLst/>
              <a:gdLst>
                <a:gd name="T0" fmla="*/ 0 w 262"/>
                <a:gd name="T1" fmla="*/ 0 h 107"/>
                <a:gd name="T2" fmla="*/ 142 w 262"/>
                <a:gd name="T3" fmla="*/ 107 h 107"/>
                <a:gd name="T4" fmla="*/ 262 w 262"/>
                <a:gd name="T5" fmla="*/ 0 h 107"/>
                <a:gd name="T6" fmla="*/ 262 w 262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2" h="107">
                  <a:moveTo>
                    <a:pt x="0" y="0"/>
                  </a:moveTo>
                  <a:lnTo>
                    <a:pt x="142" y="107"/>
                  </a:lnTo>
                  <a:lnTo>
                    <a:pt x="262" y="0"/>
                  </a:lnTo>
                  <a:lnTo>
                    <a:pt x="26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353" name="AutoShape 89"/>
            <p:cNvSpPr>
              <a:spLocks noChangeArrowheads="1"/>
            </p:cNvSpPr>
            <p:nvPr/>
          </p:nvSpPr>
          <p:spPr bwMode="auto">
            <a:xfrm>
              <a:off x="3600" y="1067"/>
              <a:ext cx="1935" cy="282"/>
            </a:xfrm>
            <a:prstGeom prst="roundRect">
              <a:avLst>
                <a:gd name="adj" fmla="val 35375"/>
              </a:avLst>
            </a:prstGeom>
            <a:solidFill>
              <a:srgbClr val="32B61C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354" name="Rectangle 90"/>
            <p:cNvSpPr>
              <a:spLocks noChangeArrowheads="1"/>
            </p:cNvSpPr>
            <p:nvPr/>
          </p:nvSpPr>
          <p:spPr bwMode="auto">
            <a:xfrm>
              <a:off x="3744" y="1092"/>
              <a:ext cx="1714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l" eaLnBrk="0" hangingPunct="0"/>
              <a:r>
                <a:rPr lang="bg-BG" altLang="de-DE" sz="2000" b="1" spc="-100" dirty="0"/>
                <a:t>Федерално министерство на околната среда </a:t>
              </a:r>
            </a:p>
            <a:p>
              <a:pPr algn="l" eaLnBrk="0" hangingPunct="0"/>
              <a:r>
                <a:rPr lang="bg-BG" altLang="de-DE" sz="2000" b="1" spc="-100" dirty="0"/>
                <a:t>ФР </a:t>
              </a:r>
              <a:r>
                <a:rPr lang="bg-BG" altLang="de-DE" sz="2000" b="1" dirty="0"/>
                <a:t>Германия</a:t>
              </a:r>
              <a:endParaRPr lang="de-DE" altLang="de-DE" sz="2000" dirty="0"/>
            </a:p>
          </p:txBody>
        </p:sp>
      </p:grpSp>
      <p:sp>
        <p:nvSpPr>
          <p:cNvPr id="523355" name="Line 91"/>
          <p:cNvSpPr>
            <a:spLocks noChangeShapeType="1"/>
          </p:cNvSpPr>
          <p:nvPr/>
        </p:nvSpPr>
        <p:spPr bwMode="auto">
          <a:xfrm>
            <a:off x="4314960" y="2240281"/>
            <a:ext cx="1647794" cy="0"/>
          </a:xfrm>
          <a:prstGeom prst="line">
            <a:avLst/>
          </a:prstGeom>
          <a:noFill/>
          <a:ln w="12700">
            <a:solidFill>
              <a:srgbClr val="46610B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523356" name="Text Box 92"/>
          <p:cNvSpPr txBox="1">
            <a:spLocks noChangeArrowheads="1"/>
          </p:cNvSpPr>
          <p:nvPr/>
        </p:nvSpPr>
        <p:spPr bwMode="auto">
          <a:xfrm>
            <a:off x="4176030" y="1917183"/>
            <a:ext cx="2036415" cy="93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648A1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bg-BG" altLang="de-DE" sz="1832" b="1" dirty="0">
                <a:solidFill>
                  <a:srgbClr val="46610B"/>
                </a:solidFill>
              </a:rPr>
              <a:t>Рамково споразумение</a:t>
            </a:r>
            <a:endParaRPr lang="de-DE" altLang="de-DE" sz="1832" b="1" dirty="0">
              <a:solidFill>
                <a:srgbClr val="46610B"/>
              </a:solidFill>
            </a:endParaRPr>
          </a:p>
          <a:p>
            <a:r>
              <a:rPr lang="bg-BG" altLang="de-DE" sz="1832" b="1" dirty="0">
                <a:solidFill>
                  <a:srgbClr val="46610B"/>
                </a:solidFill>
              </a:rPr>
              <a:t>от</a:t>
            </a:r>
            <a:r>
              <a:rPr lang="de-DE" altLang="de-DE" sz="1832" b="1" dirty="0">
                <a:solidFill>
                  <a:srgbClr val="46610B"/>
                </a:solidFill>
              </a:rPr>
              <a:t> 20.06.2016</a:t>
            </a:r>
          </a:p>
        </p:txBody>
      </p:sp>
      <p:sp>
        <p:nvSpPr>
          <p:cNvPr id="523357" name="Line 93"/>
          <p:cNvSpPr>
            <a:spLocks noChangeShapeType="1"/>
          </p:cNvSpPr>
          <p:nvPr/>
        </p:nvSpPr>
        <p:spPr bwMode="auto">
          <a:xfrm>
            <a:off x="3618685" y="2884859"/>
            <a:ext cx="0" cy="558958"/>
          </a:xfrm>
          <a:prstGeom prst="line">
            <a:avLst/>
          </a:prstGeom>
          <a:noFill/>
          <a:ln w="12700">
            <a:solidFill>
              <a:srgbClr val="46610B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523358" name="Line 94"/>
          <p:cNvSpPr>
            <a:spLocks noChangeShapeType="1"/>
          </p:cNvSpPr>
          <p:nvPr/>
        </p:nvSpPr>
        <p:spPr bwMode="auto">
          <a:xfrm>
            <a:off x="4871347" y="4051239"/>
            <a:ext cx="1487957" cy="15769"/>
          </a:xfrm>
          <a:prstGeom prst="line">
            <a:avLst/>
          </a:prstGeom>
          <a:noFill/>
          <a:ln w="12700">
            <a:solidFill>
              <a:srgbClr val="46610B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523361" name="Line 97"/>
          <p:cNvSpPr>
            <a:spLocks noChangeShapeType="1"/>
          </p:cNvSpPr>
          <p:nvPr/>
        </p:nvSpPr>
        <p:spPr bwMode="auto">
          <a:xfrm flipV="1">
            <a:off x="7185046" y="3131781"/>
            <a:ext cx="0" cy="475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523362" name="Rectangle 98"/>
          <p:cNvSpPr>
            <a:spLocks noChangeArrowheads="1"/>
          </p:cNvSpPr>
          <p:nvPr/>
        </p:nvSpPr>
        <p:spPr bwMode="auto">
          <a:xfrm>
            <a:off x="338961" y="3810531"/>
            <a:ext cx="1862943" cy="476568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23363" name="Rectangle 99"/>
          <p:cNvSpPr>
            <a:spLocks noChangeArrowheads="1"/>
          </p:cNvSpPr>
          <p:nvPr/>
        </p:nvSpPr>
        <p:spPr bwMode="auto">
          <a:xfrm>
            <a:off x="277282" y="3729758"/>
            <a:ext cx="1855157" cy="504031"/>
          </a:xfrm>
          <a:prstGeom prst="rect">
            <a:avLst/>
          </a:prstGeom>
          <a:solidFill>
            <a:srgbClr val="D86D02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23364" name="Rectangle 100"/>
          <p:cNvSpPr>
            <a:spLocks noChangeArrowheads="1"/>
          </p:cNvSpPr>
          <p:nvPr/>
        </p:nvSpPr>
        <p:spPr bwMode="auto">
          <a:xfrm>
            <a:off x="338961" y="3801929"/>
            <a:ext cx="1793479" cy="37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 eaLnBrk="0" hangingPunct="0"/>
            <a:r>
              <a:rPr lang="bg-BG" altLang="de-DE" sz="2442" b="1" dirty="0">
                <a:solidFill>
                  <a:srgbClr val="FFFFFF"/>
                </a:solidFill>
              </a:rPr>
              <a:t>Консултант</a:t>
            </a:r>
            <a:endParaRPr lang="de-DE" altLang="de-DE" sz="2442" dirty="0">
              <a:solidFill>
                <a:schemeClr val="tx1"/>
              </a:solidFill>
            </a:endParaRPr>
          </a:p>
        </p:txBody>
      </p:sp>
      <p:sp>
        <p:nvSpPr>
          <p:cNvPr id="523365" name="Line 101"/>
          <p:cNvSpPr>
            <a:spLocks noChangeShapeType="1"/>
          </p:cNvSpPr>
          <p:nvPr/>
        </p:nvSpPr>
        <p:spPr bwMode="auto">
          <a:xfrm>
            <a:off x="2410804" y="4051238"/>
            <a:ext cx="596114" cy="0"/>
          </a:xfrm>
          <a:prstGeom prst="line">
            <a:avLst/>
          </a:prstGeom>
          <a:noFill/>
          <a:ln w="12700">
            <a:solidFill>
              <a:srgbClr val="46610B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523366" name="Text Box 102"/>
          <p:cNvSpPr txBox="1">
            <a:spLocks noChangeArrowheads="1"/>
          </p:cNvSpPr>
          <p:nvPr/>
        </p:nvSpPr>
        <p:spPr bwMode="auto">
          <a:xfrm>
            <a:off x="1718414" y="4401186"/>
            <a:ext cx="1917769" cy="65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de-DE" sz="1832" b="1" dirty="0">
                <a:solidFill>
                  <a:srgbClr val="46610B"/>
                </a:solidFill>
              </a:rPr>
              <a:t>Консултантски</a:t>
            </a:r>
            <a:endParaRPr lang="de-DE" altLang="de-DE" sz="1832" b="1" dirty="0">
              <a:solidFill>
                <a:srgbClr val="46610B"/>
              </a:solidFill>
            </a:endParaRPr>
          </a:p>
          <a:p>
            <a:r>
              <a:rPr lang="bg-BG" altLang="de-DE" sz="1832" b="1" dirty="0">
                <a:solidFill>
                  <a:srgbClr val="46610B"/>
                </a:solidFill>
              </a:rPr>
              <a:t>договор</a:t>
            </a:r>
            <a:endParaRPr lang="de-DE" altLang="de-DE" sz="1832" b="1" dirty="0">
              <a:solidFill>
                <a:srgbClr val="46610B"/>
              </a:solidFill>
            </a:endParaRPr>
          </a:p>
        </p:txBody>
      </p:sp>
      <p:sp>
        <p:nvSpPr>
          <p:cNvPr id="523370" name="Line 106"/>
          <p:cNvSpPr>
            <a:spLocks noChangeShapeType="1"/>
          </p:cNvSpPr>
          <p:nvPr/>
        </p:nvSpPr>
        <p:spPr bwMode="auto">
          <a:xfrm>
            <a:off x="7200271" y="4577079"/>
            <a:ext cx="0" cy="1217886"/>
          </a:xfrm>
          <a:prstGeom prst="line">
            <a:avLst/>
          </a:prstGeom>
          <a:noFill/>
          <a:ln w="12700">
            <a:solidFill>
              <a:srgbClr val="46610B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43" name="AutoShape 72"/>
          <p:cNvSpPr>
            <a:spLocks noChangeArrowheads="1"/>
          </p:cNvSpPr>
          <p:nvPr/>
        </p:nvSpPr>
        <p:spPr bwMode="auto">
          <a:xfrm>
            <a:off x="6212446" y="1581162"/>
            <a:ext cx="3568289" cy="1366378"/>
          </a:xfrm>
          <a:prstGeom prst="roundRect">
            <a:avLst>
              <a:gd name="adj" fmla="val 35375"/>
            </a:avLst>
          </a:prstGeom>
          <a:solidFill>
            <a:srgbClr val="32B61C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" name="Rectangle 73"/>
          <p:cNvSpPr>
            <a:spLocks noChangeArrowheads="1"/>
          </p:cNvSpPr>
          <p:nvPr/>
        </p:nvSpPr>
        <p:spPr bwMode="auto">
          <a:xfrm>
            <a:off x="6330976" y="1875135"/>
            <a:ext cx="340585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bg-BG" altLang="de-DE" sz="2000" b="1" dirty="0"/>
              <a:t>Министерство на околната среда и водите на </a:t>
            </a:r>
          </a:p>
          <a:p>
            <a:pPr eaLnBrk="0" hangingPunct="0"/>
            <a:r>
              <a:rPr lang="bg-BG" altLang="de-DE" sz="2000" b="1" dirty="0"/>
              <a:t>Р България</a:t>
            </a:r>
            <a:endParaRPr lang="de-DE" altLang="de-DE" sz="2000" dirty="0"/>
          </a:p>
        </p:txBody>
      </p:sp>
    </p:spTree>
    <p:extLst>
      <p:ext uri="{BB962C8B-B14F-4D97-AF65-F5344CB8AC3E}">
        <p14:creationId xmlns:p14="http://schemas.microsoft.com/office/powerpoint/2010/main" val="1601254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93" name="Rectangle 2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1625"/>
            <a:ext cx="9064625" cy="1255713"/>
          </a:xfrm>
        </p:spPr>
        <p:txBody>
          <a:bodyPr/>
          <a:lstStyle/>
          <a:p>
            <a:r>
              <a:rPr lang="bg-BG" altLang="de-DE" sz="3200" dirty="0">
                <a:ea typeface="ＭＳ Ｐゴシック" pitchFamily="34" charset="-128"/>
              </a:rPr>
              <a:t>Договорни отношения </a:t>
            </a:r>
            <a:r>
              <a:rPr lang="de-DE" altLang="de-DE" sz="3200" dirty="0">
                <a:ea typeface="ＭＳ Ｐゴシック" pitchFamily="34" charset="-128"/>
              </a:rPr>
              <a:t> (</a:t>
            </a:r>
            <a:r>
              <a:rPr lang="bg-BG" altLang="de-DE" sz="3200" dirty="0">
                <a:solidFill>
                  <a:schemeClr val="tx1"/>
                </a:solidFill>
                <a:ea typeface="ＭＳ Ｐゴシック" pitchFamily="34" charset="-128"/>
              </a:rPr>
              <a:t>при кредитиране</a:t>
            </a:r>
            <a:r>
              <a:rPr lang="de-DE" altLang="de-DE" sz="3200" dirty="0">
                <a:ea typeface="ＭＳ Ｐゴシック" pitchFamily="34" charset="-128"/>
              </a:rPr>
              <a:t>)</a:t>
            </a:r>
          </a:p>
        </p:txBody>
      </p:sp>
      <p:sp>
        <p:nvSpPr>
          <p:cNvPr id="523295" name="Rectangle 31"/>
          <p:cNvSpPr>
            <a:spLocks noChangeArrowheads="1"/>
          </p:cNvSpPr>
          <p:nvPr/>
        </p:nvSpPr>
        <p:spPr bwMode="auto">
          <a:xfrm>
            <a:off x="6771815" y="3662712"/>
            <a:ext cx="1893730" cy="725353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23296" name="Rectangle 32"/>
          <p:cNvSpPr>
            <a:spLocks noChangeArrowheads="1"/>
          </p:cNvSpPr>
          <p:nvPr/>
        </p:nvSpPr>
        <p:spPr bwMode="auto">
          <a:xfrm>
            <a:off x="3327091" y="3606981"/>
            <a:ext cx="1192228" cy="72535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23297" name="Rectangle 33"/>
          <p:cNvSpPr>
            <a:spLocks noChangeArrowheads="1"/>
          </p:cNvSpPr>
          <p:nvPr/>
        </p:nvSpPr>
        <p:spPr bwMode="auto">
          <a:xfrm>
            <a:off x="5262111" y="6083157"/>
            <a:ext cx="3329091" cy="36994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3298" name="Rectangle 34"/>
          <p:cNvSpPr>
            <a:spLocks noChangeArrowheads="1"/>
          </p:cNvSpPr>
          <p:nvPr/>
        </p:nvSpPr>
        <p:spPr bwMode="auto">
          <a:xfrm>
            <a:off x="5191087" y="6010459"/>
            <a:ext cx="3327300" cy="369947"/>
          </a:xfrm>
          <a:prstGeom prst="rect">
            <a:avLst/>
          </a:prstGeom>
          <a:solidFill>
            <a:srgbClr val="793E11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23303" name="Rectangle 39"/>
          <p:cNvSpPr>
            <a:spLocks noChangeArrowheads="1"/>
          </p:cNvSpPr>
          <p:nvPr/>
        </p:nvSpPr>
        <p:spPr bwMode="auto">
          <a:xfrm>
            <a:off x="3209160" y="3574672"/>
            <a:ext cx="1250385" cy="726968"/>
          </a:xfrm>
          <a:prstGeom prst="rect">
            <a:avLst/>
          </a:prstGeom>
          <a:solidFill>
            <a:schemeClr val="tx2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23304" name="Rectangle 40"/>
          <p:cNvSpPr>
            <a:spLocks noChangeArrowheads="1"/>
          </p:cNvSpPr>
          <p:nvPr/>
        </p:nvSpPr>
        <p:spPr bwMode="auto">
          <a:xfrm>
            <a:off x="3412711" y="3658676"/>
            <a:ext cx="957550" cy="57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 altLang="de-DE" sz="3663" b="1" dirty="0">
                <a:solidFill>
                  <a:srgbClr val="FFFFFF"/>
                </a:solidFill>
              </a:rPr>
              <a:t>KfW</a:t>
            </a:r>
            <a:endParaRPr lang="de-DE" altLang="de-DE" sz="3663" dirty="0">
              <a:solidFill>
                <a:schemeClr val="tx1"/>
              </a:solidFill>
            </a:endParaRPr>
          </a:p>
        </p:txBody>
      </p:sp>
      <p:sp>
        <p:nvSpPr>
          <p:cNvPr id="523305" name="Rectangle 41"/>
          <p:cNvSpPr>
            <a:spLocks noChangeArrowheads="1"/>
          </p:cNvSpPr>
          <p:nvPr/>
        </p:nvSpPr>
        <p:spPr bwMode="auto">
          <a:xfrm>
            <a:off x="6702349" y="3630403"/>
            <a:ext cx="1885448" cy="726968"/>
          </a:xfrm>
          <a:prstGeom prst="rect">
            <a:avLst/>
          </a:prstGeom>
          <a:solidFill>
            <a:srgbClr val="FF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23306" name="Rectangle 42"/>
          <p:cNvSpPr>
            <a:spLocks noChangeArrowheads="1"/>
          </p:cNvSpPr>
          <p:nvPr/>
        </p:nvSpPr>
        <p:spPr bwMode="auto">
          <a:xfrm>
            <a:off x="6747812" y="3801929"/>
            <a:ext cx="1963196" cy="68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 eaLnBrk="0" hangingPunct="0"/>
            <a:r>
              <a:rPr lang="bg-BG" altLang="de-DE" sz="2442" b="1" dirty="0"/>
              <a:t>Инвеститор</a:t>
            </a:r>
            <a:endParaRPr lang="de-DE" altLang="de-DE" sz="2442" b="1" dirty="0"/>
          </a:p>
          <a:p>
            <a:pPr algn="l" eaLnBrk="0" hangingPunct="0"/>
            <a:endParaRPr lang="de-DE" altLang="de-DE" sz="2035" dirty="0">
              <a:solidFill>
                <a:srgbClr val="76AAFE"/>
              </a:solidFill>
            </a:endParaRPr>
          </a:p>
        </p:txBody>
      </p:sp>
      <p:sp>
        <p:nvSpPr>
          <p:cNvPr id="523320" name="Rectangle 56"/>
          <p:cNvSpPr>
            <a:spLocks noChangeArrowheads="1"/>
          </p:cNvSpPr>
          <p:nvPr/>
        </p:nvSpPr>
        <p:spPr bwMode="auto">
          <a:xfrm>
            <a:off x="1446798" y="2905117"/>
            <a:ext cx="2221170" cy="28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 eaLnBrk="0" hangingPunct="0"/>
            <a:r>
              <a:rPr lang="bg-BG" altLang="de-DE" sz="1832" b="1" dirty="0">
                <a:solidFill>
                  <a:srgbClr val="46610B"/>
                </a:solidFill>
              </a:rPr>
              <a:t>Договор за мандат</a:t>
            </a:r>
            <a:endParaRPr lang="de-DE" altLang="de-DE" sz="1832" dirty="0">
              <a:solidFill>
                <a:srgbClr val="46610B"/>
              </a:solidFill>
            </a:endParaRPr>
          </a:p>
        </p:txBody>
      </p:sp>
      <p:sp>
        <p:nvSpPr>
          <p:cNvPr id="523328" name="Rectangle 64"/>
          <p:cNvSpPr>
            <a:spLocks noChangeArrowheads="1"/>
          </p:cNvSpPr>
          <p:nvPr/>
        </p:nvSpPr>
        <p:spPr bwMode="auto">
          <a:xfrm>
            <a:off x="5548945" y="6010460"/>
            <a:ext cx="2830301" cy="31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 eaLnBrk="0" hangingPunct="0"/>
            <a:r>
              <a:rPr lang="bg-BG" altLang="de-DE" sz="2035" b="1" dirty="0"/>
              <a:t>Главен изпълнител</a:t>
            </a:r>
            <a:endParaRPr lang="de-DE" altLang="de-DE" sz="2035" dirty="0"/>
          </a:p>
        </p:txBody>
      </p:sp>
      <p:grpSp>
        <p:nvGrpSpPr>
          <p:cNvPr id="523350" name="Group 86"/>
          <p:cNvGrpSpPr>
            <a:grpSpLocks/>
          </p:cNvGrpSpPr>
          <p:nvPr/>
        </p:nvGrpSpPr>
        <p:grpSpPr bwMode="auto">
          <a:xfrm>
            <a:off x="607032" y="1734631"/>
            <a:ext cx="3568997" cy="1080759"/>
            <a:chOff x="3600" y="1067"/>
            <a:chExt cx="1968" cy="308"/>
          </a:xfrm>
        </p:grpSpPr>
        <p:sp>
          <p:nvSpPr>
            <p:cNvPr id="523351" name="AutoShape 87"/>
            <p:cNvSpPr>
              <a:spLocks noChangeArrowheads="1"/>
            </p:cNvSpPr>
            <p:nvPr/>
          </p:nvSpPr>
          <p:spPr bwMode="auto">
            <a:xfrm>
              <a:off x="3635" y="1093"/>
              <a:ext cx="1933" cy="282"/>
            </a:xfrm>
            <a:prstGeom prst="roundRect">
              <a:avLst>
                <a:gd name="adj" fmla="val 31755"/>
              </a:avLst>
            </a:prstGeom>
            <a:solidFill>
              <a:srgbClr val="10101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352" name="Freeform 88"/>
            <p:cNvSpPr>
              <a:spLocks/>
            </p:cNvSpPr>
            <p:nvPr/>
          </p:nvSpPr>
          <p:spPr bwMode="auto">
            <a:xfrm>
              <a:off x="4603" y="1119"/>
              <a:ext cx="160" cy="29"/>
            </a:xfrm>
            <a:custGeom>
              <a:avLst/>
              <a:gdLst>
                <a:gd name="T0" fmla="*/ 0 w 262"/>
                <a:gd name="T1" fmla="*/ 0 h 107"/>
                <a:gd name="T2" fmla="*/ 142 w 262"/>
                <a:gd name="T3" fmla="*/ 107 h 107"/>
                <a:gd name="T4" fmla="*/ 262 w 262"/>
                <a:gd name="T5" fmla="*/ 0 h 107"/>
                <a:gd name="T6" fmla="*/ 262 w 262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2" h="107">
                  <a:moveTo>
                    <a:pt x="0" y="0"/>
                  </a:moveTo>
                  <a:lnTo>
                    <a:pt x="142" y="107"/>
                  </a:lnTo>
                  <a:lnTo>
                    <a:pt x="262" y="0"/>
                  </a:lnTo>
                  <a:lnTo>
                    <a:pt x="26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353" name="AutoShape 89"/>
            <p:cNvSpPr>
              <a:spLocks noChangeArrowheads="1"/>
            </p:cNvSpPr>
            <p:nvPr/>
          </p:nvSpPr>
          <p:spPr bwMode="auto">
            <a:xfrm>
              <a:off x="3600" y="1067"/>
              <a:ext cx="1935" cy="282"/>
            </a:xfrm>
            <a:prstGeom prst="roundRect">
              <a:avLst>
                <a:gd name="adj" fmla="val 35375"/>
              </a:avLst>
            </a:prstGeom>
            <a:solidFill>
              <a:srgbClr val="32B61C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354" name="Rectangle 90"/>
            <p:cNvSpPr>
              <a:spLocks noChangeArrowheads="1"/>
            </p:cNvSpPr>
            <p:nvPr/>
          </p:nvSpPr>
          <p:spPr bwMode="auto">
            <a:xfrm>
              <a:off x="3806" y="1094"/>
              <a:ext cx="1714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l" eaLnBrk="0" hangingPunct="0"/>
              <a:r>
                <a:rPr lang="bg-BG" altLang="de-DE" sz="2000" b="1" spc="-100" dirty="0"/>
                <a:t>Федерално министерство на околната среда</a:t>
              </a:r>
            </a:p>
            <a:p>
              <a:pPr algn="l" eaLnBrk="0" hangingPunct="0"/>
              <a:r>
                <a:rPr lang="bg-BG" altLang="de-DE" sz="2000" b="1" spc="-100" dirty="0"/>
                <a:t>ФР Германия</a:t>
              </a:r>
              <a:endParaRPr lang="de-DE" altLang="de-DE" sz="2000" spc="-100" dirty="0"/>
            </a:p>
          </p:txBody>
        </p:sp>
      </p:grpSp>
      <p:sp>
        <p:nvSpPr>
          <p:cNvPr id="523355" name="Line 91"/>
          <p:cNvSpPr>
            <a:spLocks noChangeShapeType="1"/>
          </p:cNvSpPr>
          <p:nvPr/>
        </p:nvSpPr>
        <p:spPr bwMode="auto">
          <a:xfrm>
            <a:off x="4314960" y="2240281"/>
            <a:ext cx="1647794" cy="0"/>
          </a:xfrm>
          <a:prstGeom prst="line">
            <a:avLst/>
          </a:prstGeom>
          <a:noFill/>
          <a:ln w="12700">
            <a:solidFill>
              <a:srgbClr val="46610B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523356" name="Text Box 92"/>
          <p:cNvSpPr txBox="1">
            <a:spLocks noChangeArrowheads="1"/>
          </p:cNvSpPr>
          <p:nvPr/>
        </p:nvSpPr>
        <p:spPr bwMode="auto">
          <a:xfrm>
            <a:off x="4176030" y="1917183"/>
            <a:ext cx="2036415" cy="93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648A1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bg-BG" altLang="de-DE" sz="1832" b="1" dirty="0">
                <a:solidFill>
                  <a:srgbClr val="46610B"/>
                </a:solidFill>
              </a:rPr>
              <a:t>Рамково споразумение от </a:t>
            </a:r>
            <a:r>
              <a:rPr lang="de-DE" altLang="de-DE" sz="1832" b="1" dirty="0">
                <a:solidFill>
                  <a:srgbClr val="46610B"/>
                </a:solidFill>
              </a:rPr>
              <a:t>20.6.2016</a:t>
            </a:r>
          </a:p>
        </p:txBody>
      </p:sp>
      <p:sp>
        <p:nvSpPr>
          <p:cNvPr id="523357" name="Line 93"/>
          <p:cNvSpPr>
            <a:spLocks noChangeShapeType="1"/>
          </p:cNvSpPr>
          <p:nvPr/>
        </p:nvSpPr>
        <p:spPr bwMode="auto">
          <a:xfrm>
            <a:off x="3618685" y="2884859"/>
            <a:ext cx="0" cy="558958"/>
          </a:xfrm>
          <a:prstGeom prst="line">
            <a:avLst/>
          </a:prstGeom>
          <a:noFill/>
          <a:ln w="12700">
            <a:solidFill>
              <a:srgbClr val="46610B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523358" name="Line 94"/>
          <p:cNvSpPr>
            <a:spLocks noChangeShapeType="1"/>
          </p:cNvSpPr>
          <p:nvPr/>
        </p:nvSpPr>
        <p:spPr bwMode="auto">
          <a:xfrm>
            <a:off x="4871347" y="4051239"/>
            <a:ext cx="1487957" cy="15769"/>
          </a:xfrm>
          <a:prstGeom prst="line">
            <a:avLst/>
          </a:prstGeom>
          <a:noFill/>
          <a:ln w="12700">
            <a:solidFill>
              <a:srgbClr val="46610B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523361" name="Line 97"/>
          <p:cNvSpPr>
            <a:spLocks noChangeShapeType="1"/>
          </p:cNvSpPr>
          <p:nvPr/>
        </p:nvSpPr>
        <p:spPr bwMode="auto">
          <a:xfrm flipV="1">
            <a:off x="7200271" y="3164337"/>
            <a:ext cx="0" cy="410334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523362" name="Rectangle 98"/>
          <p:cNvSpPr>
            <a:spLocks noChangeArrowheads="1"/>
          </p:cNvSpPr>
          <p:nvPr/>
        </p:nvSpPr>
        <p:spPr bwMode="auto">
          <a:xfrm>
            <a:off x="338961" y="3810531"/>
            <a:ext cx="1938794" cy="476568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23363" name="Rectangle 99"/>
          <p:cNvSpPr>
            <a:spLocks noChangeArrowheads="1"/>
          </p:cNvSpPr>
          <p:nvPr/>
        </p:nvSpPr>
        <p:spPr bwMode="auto">
          <a:xfrm>
            <a:off x="277282" y="3729758"/>
            <a:ext cx="1931007" cy="504031"/>
          </a:xfrm>
          <a:prstGeom prst="rect">
            <a:avLst/>
          </a:prstGeom>
          <a:solidFill>
            <a:srgbClr val="D86D02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23364" name="Rectangle 100"/>
          <p:cNvSpPr>
            <a:spLocks noChangeArrowheads="1"/>
          </p:cNvSpPr>
          <p:nvPr/>
        </p:nvSpPr>
        <p:spPr bwMode="auto">
          <a:xfrm>
            <a:off x="338961" y="3801929"/>
            <a:ext cx="1793479" cy="37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 eaLnBrk="0" hangingPunct="0"/>
            <a:r>
              <a:rPr lang="bg-BG" altLang="de-DE" sz="2442" b="1" dirty="0">
                <a:solidFill>
                  <a:srgbClr val="FFFFFF"/>
                </a:solidFill>
              </a:rPr>
              <a:t>Консултант</a:t>
            </a:r>
            <a:endParaRPr lang="de-DE" altLang="de-DE" sz="2442" dirty="0">
              <a:solidFill>
                <a:schemeClr val="tx1"/>
              </a:solidFill>
            </a:endParaRPr>
          </a:p>
        </p:txBody>
      </p:sp>
      <p:sp>
        <p:nvSpPr>
          <p:cNvPr id="523365" name="Line 101"/>
          <p:cNvSpPr>
            <a:spLocks noChangeShapeType="1"/>
          </p:cNvSpPr>
          <p:nvPr/>
        </p:nvSpPr>
        <p:spPr bwMode="auto">
          <a:xfrm>
            <a:off x="2410804" y="4051238"/>
            <a:ext cx="596114" cy="0"/>
          </a:xfrm>
          <a:prstGeom prst="line">
            <a:avLst/>
          </a:prstGeom>
          <a:noFill/>
          <a:ln w="12700">
            <a:solidFill>
              <a:srgbClr val="46610B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523370" name="Line 106"/>
          <p:cNvSpPr>
            <a:spLocks noChangeShapeType="1"/>
          </p:cNvSpPr>
          <p:nvPr/>
        </p:nvSpPr>
        <p:spPr bwMode="auto">
          <a:xfrm>
            <a:off x="7200271" y="4577079"/>
            <a:ext cx="0" cy="1217886"/>
          </a:xfrm>
          <a:prstGeom prst="line">
            <a:avLst/>
          </a:prstGeom>
          <a:noFill/>
          <a:ln w="12700">
            <a:solidFill>
              <a:srgbClr val="46610B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39" name="Rectangle 32"/>
          <p:cNvSpPr>
            <a:spLocks noChangeArrowheads="1"/>
          </p:cNvSpPr>
          <p:nvPr/>
        </p:nvSpPr>
        <p:spPr bwMode="auto">
          <a:xfrm>
            <a:off x="3994031" y="5190409"/>
            <a:ext cx="2058824" cy="550180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3876101" y="5158100"/>
            <a:ext cx="2138697" cy="551405"/>
          </a:xfrm>
          <a:prstGeom prst="rect">
            <a:avLst/>
          </a:prstGeom>
          <a:solidFill>
            <a:srgbClr val="FFFF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914158" y="5277578"/>
            <a:ext cx="2100640" cy="37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bg-BG" altLang="de-DE" sz="2442" b="1" dirty="0">
                <a:solidFill>
                  <a:srgbClr val="000000"/>
                </a:solidFill>
              </a:rPr>
              <a:t>Местна банка</a:t>
            </a:r>
            <a:endParaRPr lang="de-DE" altLang="de-DE" sz="2442" dirty="0">
              <a:solidFill>
                <a:srgbClr val="000000"/>
              </a:solidFill>
            </a:endParaRPr>
          </a:p>
        </p:txBody>
      </p:sp>
      <p:cxnSp>
        <p:nvCxnSpPr>
          <p:cNvPr id="15" name="Gerade Verbindung mit Pfeil 14"/>
          <p:cNvCxnSpPr/>
          <p:nvPr/>
        </p:nvCxnSpPr>
        <p:spPr bwMode="auto">
          <a:xfrm>
            <a:off x="4116183" y="4475972"/>
            <a:ext cx="0" cy="549580"/>
          </a:xfrm>
          <a:prstGeom prst="straightConnector1">
            <a:avLst/>
          </a:prstGeom>
          <a:solidFill>
            <a:srgbClr val="7C9BC8"/>
          </a:solidFill>
          <a:ln w="6350" cap="flat" cmpd="sng" algn="ctr">
            <a:solidFill>
              <a:srgbClr val="4D7620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" name="Gerade Verbindung mit Pfeil 60"/>
          <p:cNvCxnSpPr/>
          <p:nvPr/>
        </p:nvCxnSpPr>
        <p:spPr bwMode="auto">
          <a:xfrm flipH="1">
            <a:off x="5440231" y="4301640"/>
            <a:ext cx="1138907" cy="723913"/>
          </a:xfrm>
          <a:prstGeom prst="straightConnector1">
            <a:avLst/>
          </a:prstGeom>
          <a:solidFill>
            <a:srgbClr val="7C9BC8"/>
          </a:solidFill>
          <a:ln w="6350" cap="flat" cmpd="sng" algn="ctr">
            <a:solidFill>
              <a:srgbClr val="4D7620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6" name="Rectangle 57"/>
          <p:cNvSpPr>
            <a:spLocks noChangeArrowheads="1"/>
          </p:cNvSpPr>
          <p:nvPr/>
        </p:nvSpPr>
        <p:spPr bwMode="auto">
          <a:xfrm>
            <a:off x="835632" y="4743510"/>
            <a:ext cx="3209109" cy="28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 eaLnBrk="0" hangingPunct="0"/>
            <a:r>
              <a:rPr lang="bg-BG" altLang="de-DE" sz="1832" b="1" dirty="0">
                <a:solidFill>
                  <a:srgbClr val="46610B"/>
                </a:solidFill>
              </a:rPr>
              <a:t>Договор за рефинансиране</a:t>
            </a:r>
            <a:endParaRPr lang="de-DE" altLang="de-DE" sz="1832" dirty="0">
              <a:solidFill>
                <a:srgbClr val="46610B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5980379" y="4527985"/>
            <a:ext cx="132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bg-BG" altLang="de-DE" b="1" dirty="0">
                <a:solidFill>
                  <a:srgbClr val="46610B"/>
                </a:solidFill>
              </a:rPr>
              <a:t>Договор за кредит</a:t>
            </a:r>
            <a:endParaRPr lang="de-DE" altLang="de-DE" b="1" dirty="0">
              <a:solidFill>
                <a:srgbClr val="46610B"/>
              </a:solidFill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6214380" y="1596313"/>
            <a:ext cx="3629141" cy="1457330"/>
            <a:chOff x="6104829" y="1049180"/>
            <a:chExt cx="3566275" cy="1432085"/>
          </a:xfrm>
        </p:grpSpPr>
        <p:sp>
          <p:nvSpPr>
            <p:cNvPr id="53" name="AutoShape 87"/>
            <p:cNvSpPr>
              <a:spLocks noChangeArrowheads="1"/>
            </p:cNvSpPr>
            <p:nvPr/>
          </p:nvSpPr>
          <p:spPr bwMode="auto">
            <a:xfrm>
              <a:off x="6211242" y="1274957"/>
              <a:ext cx="3459862" cy="1206308"/>
            </a:xfrm>
            <a:prstGeom prst="roundRect">
              <a:avLst>
                <a:gd name="adj" fmla="val 31755"/>
              </a:avLst>
            </a:prstGeom>
            <a:solidFill>
              <a:srgbClr val="10101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AutoShape 72"/>
            <p:cNvSpPr>
              <a:spLocks noChangeArrowheads="1"/>
            </p:cNvSpPr>
            <p:nvPr/>
          </p:nvSpPr>
          <p:spPr bwMode="auto">
            <a:xfrm>
              <a:off x="6104829" y="1049180"/>
              <a:ext cx="3506476" cy="1342708"/>
            </a:xfrm>
            <a:prstGeom prst="roundRect">
              <a:avLst>
                <a:gd name="adj" fmla="val 35375"/>
              </a:avLst>
            </a:prstGeom>
            <a:solidFill>
              <a:srgbClr val="32B61C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Rectangle 73"/>
            <p:cNvSpPr>
              <a:spLocks noChangeArrowheads="1"/>
            </p:cNvSpPr>
            <p:nvPr/>
          </p:nvSpPr>
          <p:spPr bwMode="auto">
            <a:xfrm>
              <a:off x="6227727" y="1179774"/>
              <a:ext cx="3357254" cy="907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bg-BG" altLang="de-DE" sz="2000" b="1" dirty="0"/>
                <a:t>Министерство на околната среда и водите на </a:t>
              </a:r>
            </a:p>
            <a:p>
              <a:r>
                <a:rPr lang="bg-BG" altLang="de-DE" sz="2000" b="1" dirty="0"/>
                <a:t>Р България</a:t>
              </a:r>
              <a:endParaRPr lang="de-DE" altLang="de-DE" sz="2000" dirty="0"/>
            </a:p>
          </p:txBody>
        </p:sp>
      </p:grpSp>
      <p:sp>
        <p:nvSpPr>
          <p:cNvPr id="43" name="Text Box 102"/>
          <p:cNvSpPr txBox="1">
            <a:spLocks noChangeArrowheads="1"/>
          </p:cNvSpPr>
          <p:nvPr/>
        </p:nvSpPr>
        <p:spPr bwMode="auto">
          <a:xfrm>
            <a:off x="2116896" y="3228676"/>
            <a:ext cx="1183657" cy="65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de-DE" sz="1832" b="1" dirty="0">
                <a:solidFill>
                  <a:srgbClr val="46610B"/>
                </a:solidFill>
              </a:rPr>
              <a:t>Консулт.</a:t>
            </a:r>
            <a:endParaRPr lang="de-DE" altLang="de-DE" sz="1832" b="1" dirty="0">
              <a:solidFill>
                <a:srgbClr val="46610B"/>
              </a:solidFill>
            </a:endParaRPr>
          </a:p>
          <a:p>
            <a:r>
              <a:rPr lang="bg-BG" altLang="de-DE" sz="1832" b="1" dirty="0">
                <a:solidFill>
                  <a:srgbClr val="46610B"/>
                </a:solidFill>
              </a:rPr>
              <a:t>договор</a:t>
            </a:r>
            <a:endParaRPr lang="de-DE" altLang="de-DE" sz="1832" b="1" dirty="0">
              <a:solidFill>
                <a:srgbClr val="46610B"/>
              </a:solidFill>
            </a:endParaRPr>
          </a:p>
        </p:txBody>
      </p:sp>
      <p:sp>
        <p:nvSpPr>
          <p:cNvPr id="44" name="Rectangle 57"/>
          <p:cNvSpPr>
            <a:spLocks noChangeArrowheads="1"/>
          </p:cNvSpPr>
          <p:nvPr/>
        </p:nvSpPr>
        <p:spPr bwMode="auto">
          <a:xfrm>
            <a:off x="4853336" y="3385430"/>
            <a:ext cx="1590748" cy="56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 eaLnBrk="0" hangingPunct="0"/>
            <a:r>
              <a:rPr lang="bg-BG" altLang="de-DE" sz="1832" b="1" dirty="0">
                <a:solidFill>
                  <a:srgbClr val="46610B"/>
                </a:solidFill>
              </a:rPr>
              <a:t>Договор за финансиране</a:t>
            </a:r>
            <a:endParaRPr lang="de-DE" altLang="de-DE" sz="1832" dirty="0">
              <a:solidFill>
                <a:srgbClr val="46610B"/>
              </a:solidFill>
            </a:endParaRPr>
          </a:p>
        </p:txBody>
      </p:sp>
      <p:sp>
        <p:nvSpPr>
          <p:cNvPr id="46" name="Rectangle 63"/>
          <p:cNvSpPr>
            <a:spLocks noChangeArrowheads="1"/>
          </p:cNvSpPr>
          <p:nvPr/>
        </p:nvSpPr>
        <p:spPr bwMode="auto">
          <a:xfrm>
            <a:off x="7426426" y="3099789"/>
            <a:ext cx="1905640" cy="56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 eaLnBrk="0" hangingPunct="0"/>
            <a:r>
              <a:rPr lang="bg-BG" altLang="de-DE" sz="1832" b="1" dirty="0">
                <a:solidFill>
                  <a:schemeClr val="tx2"/>
                </a:solidFill>
              </a:rPr>
              <a:t>Заявление за финансиране</a:t>
            </a:r>
            <a:endParaRPr lang="de-DE" altLang="de-DE" sz="1832" dirty="0">
              <a:solidFill>
                <a:schemeClr val="tx2"/>
              </a:solidFill>
            </a:endParaRPr>
          </a:p>
        </p:txBody>
      </p:sp>
      <p:sp>
        <p:nvSpPr>
          <p:cNvPr id="47" name="Rectangle 60"/>
          <p:cNvSpPr>
            <a:spLocks noChangeArrowheads="1"/>
          </p:cNvSpPr>
          <p:nvPr/>
        </p:nvSpPr>
        <p:spPr bwMode="auto">
          <a:xfrm>
            <a:off x="7340817" y="4906542"/>
            <a:ext cx="2500770" cy="56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 eaLnBrk="0" hangingPunct="0"/>
            <a:r>
              <a:rPr lang="bg-BG" altLang="de-DE" sz="1832" b="1" dirty="0">
                <a:solidFill>
                  <a:srgbClr val="46610B"/>
                </a:solidFill>
              </a:rPr>
              <a:t>Договор с </a:t>
            </a:r>
          </a:p>
          <a:p>
            <a:pPr algn="l" eaLnBrk="0" hangingPunct="0"/>
            <a:r>
              <a:rPr lang="bg-BG" altLang="de-DE" sz="1832" b="1" dirty="0">
                <a:solidFill>
                  <a:srgbClr val="46610B"/>
                </a:solidFill>
              </a:rPr>
              <a:t>Главен изпълнител</a:t>
            </a:r>
            <a:endParaRPr lang="de-DE" altLang="de-DE" sz="1832" dirty="0">
              <a:solidFill>
                <a:srgbClr val="4661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214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1625"/>
            <a:ext cx="9064625" cy="1255713"/>
          </a:xfrm>
        </p:spPr>
        <p:txBody>
          <a:bodyPr/>
          <a:lstStyle/>
          <a:p>
            <a:r>
              <a:rPr lang="bg-BG" altLang="de-DE" sz="3200" dirty="0">
                <a:ea typeface="ＭＳ Ｐゴシック" pitchFamily="34" charset="-128"/>
              </a:rPr>
              <a:t>Търг за Главен изпълнител</a:t>
            </a:r>
            <a:endParaRPr lang="de-DE" altLang="de-DE" sz="3200" dirty="0">
              <a:ea typeface="ＭＳ Ｐゴシック" pitchFamily="34" charset="-128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1100394" y="2008382"/>
            <a:ext cx="7628957" cy="3275977"/>
            <a:chOff x="1296988" y="2636912"/>
            <a:chExt cx="7496802" cy="3219228"/>
          </a:xfrm>
        </p:grpSpPr>
        <p:sp>
          <p:nvSpPr>
            <p:cNvPr id="539651" name="Rectangle 3"/>
            <p:cNvSpPr>
              <a:spLocks noChangeArrowheads="1"/>
            </p:cNvSpPr>
            <p:nvPr/>
          </p:nvSpPr>
          <p:spPr bwMode="auto">
            <a:xfrm>
              <a:off x="6781800" y="3321050"/>
              <a:ext cx="1843098" cy="712788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9652" name="Rectangle 4"/>
            <p:cNvSpPr>
              <a:spLocks noChangeArrowheads="1"/>
            </p:cNvSpPr>
            <p:nvPr/>
          </p:nvSpPr>
          <p:spPr bwMode="auto">
            <a:xfrm>
              <a:off x="1412875" y="3321050"/>
              <a:ext cx="1171575" cy="712788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9653" name="Rectangle 5"/>
            <p:cNvSpPr>
              <a:spLocks noChangeArrowheads="1"/>
            </p:cNvSpPr>
            <p:nvPr/>
          </p:nvSpPr>
          <p:spPr bwMode="auto">
            <a:xfrm>
              <a:off x="3966307" y="5492602"/>
              <a:ext cx="3252166" cy="3635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9654" name="Rectangle 6"/>
            <p:cNvSpPr>
              <a:spLocks noChangeArrowheads="1"/>
            </p:cNvSpPr>
            <p:nvPr/>
          </p:nvSpPr>
          <p:spPr bwMode="auto">
            <a:xfrm>
              <a:off x="3896457" y="5421165"/>
              <a:ext cx="3250418" cy="363537"/>
            </a:xfrm>
            <a:prstGeom prst="rect">
              <a:avLst/>
            </a:prstGeom>
            <a:solidFill>
              <a:srgbClr val="793E11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9655" name="Rectangle 7"/>
            <p:cNvSpPr>
              <a:spLocks noChangeArrowheads="1"/>
            </p:cNvSpPr>
            <p:nvPr/>
          </p:nvSpPr>
          <p:spPr bwMode="auto">
            <a:xfrm>
              <a:off x="1296988" y="3289300"/>
              <a:ext cx="1228725" cy="714375"/>
            </a:xfrm>
            <a:prstGeom prst="rect">
              <a:avLst/>
            </a:prstGeom>
            <a:solidFill>
              <a:schemeClr val="tx2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9656" name="Rectangle 8"/>
            <p:cNvSpPr>
              <a:spLocks noChangeArrowheads="1"/>
            </p:cNvSpPr>
            <p:nvPr/>
          </p:nvSpPr>
          <p:spPr bwMode="auto">
            <a:xfrm>
              <a:off x="1497013" y="3371850"/>
              <a:ext cx="940963" cy="563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de-DE" altLang="de-DE" sz="3663" b="1" dirty="0">
                  <a:solidFill>
                    <a:srgbClr val="FFFFFF"/>
                  </a:solidFill>
                </a:rPr>
                <a:t>KfW</a:t>
              </a:r>
              <a:endParaRPr lang="de-DE" altLang="de-DE" sz="3663" dirty="0">
                <a:solidFill>
                  <a:schemeClr val="tx1"/>
                </a:solidFill>
              </a:endParaRPr>
            </a:p>
          </p:txBody>
        </p:sp>
        <p:sp>
          <p:nvSpPr>
            <p:cNvPr id="539657" name="Rectangle 9"/>
            <p:cNvSpPr>
              <a:spLocks noChangeArrowheads="1"/>
            </p:cNvSpPr>
            <p:nvPr/>
          </p:nvSpPr>
          <p:spPr bwMode="auto">
            <a:xfrm>
              <a:off x="6713537" y="3289300"/>
              <a:ext cx="1819338" cy="71437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9658" name="Rectangle 10"/>
            <p:cNvSpPr>
              <a:spLocks noChangeArrowheads="1"/>
            </p:cNvSpPr>
            <p:nvPr/>
          </p:nvSpPr>
          <p:spPr bwMode="auto">
            <a:xfrm>
              <a:off x="6735000" y="3421063"/>
              <a:ext cx="1819338" cy="677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l" eaLnBrk="0" hangingPunct="0"/>
              <a:r>
                <a:rPr lang="bg-BG" altLang="de-DE" sz="2442" b="1" dirty="0"/>
                <a:t>Инвеститор</a:t>
              </a:r>
              <a:endParaRPr lang="de-DE" altLang="de-DE" sz="2442" b="1" dirty="0"/>
            </a:p>
            <a:p>
              <a:pPr algn="l" eaLnBrk="0" hangingPunct="0"/>
              <a:endParaRPr lang="de-DE" altLang="de-DE" sz="2035" dirty="0">
                <a:solidFill>
                  <a:srgbClr val="76AAFE"/>
                </a:solidFill>
              </a:endParaRPr>
            </a:p>
          </p:txBody>
        </p:sp>
        <p:sp>
          <p:nvSpPr>
            <p:cNvPr id="539664" name="Rectangle 16"/>
            <p:cNvSpPr>
              <a:spLocks noChangeArrowheads="1"/>
            </p:cNvSpPr>
            <p:nvPr/>
          </p:nvSpPr>
          <p:spPr bwMode="auto">
            <a:xfrm>
              <a:off x="4286982" y="5421165"/>
              <a:ext cx="2522660" cy="307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l" eaLnBrk="0" hangingPunct="0"/>
              <a:r>
                <a:rPr lang="bg-BG" altLang="de-DE" sz="2035" b="1" dirty="0"/>
                <a:t>Главен изпълнител</a:t>
              </a:r>
              <a:endParaRPr lang="de-DE" altLang="de-DE" sz="2035" dirty="0"/>
            </a:p>
          </p:txBody>
        </p:sp>
        <p:sp>
          <p:nvSpPr>
            <p:cNvPr id="539680" name="Rectangle 32"/>
            <p:cNvSpPr>
              <a:spLocks noChangeArrowheads="1"/>
            </p:cNvSpPr>
            <p:nvPr/>
          </p:nvSpPr>
          <p:spPr bwMode="auto">
            <a:xfrm>
              <a:off x="3662126" y="3463925"/>
              <a:ext cx="2030712" cy="468313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9681" name="Rectangle 33"/>
            <p:cNvSpPr>
              <a:spLocks noChangeArrowheads="1"/>
            </p:cNvSpPr>
            <p:nvPr/>
          </p:nvSpPr>
          <p:spPr bwMode="auto">
            <a:xfrm>
              <a:off x="3620851" y="3384550"/>
              <a:ext cx="1972369" cy="495300"/>
            </a:xfrm>
            <a:prstGeom prst="rect">
              <a:avLst/>
            </a:prstGeom>
            <a:solidFill>
              <a:srgbClr val="D86D02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9682" name="Rectangle 34"/>
            <p:cNvSpPr>
              <a:spLocks noChangeArrowheads="1"/>
            </p:cNvSpPr>
            <p:nvPr/>
          </p:nvSpPr>
          <p:spPr bwMode="auto">
            <a:xfrm>
              <a:off x="3728255" y="3411538"/>
              <a:ext cx="1794202" cy="369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l" eaLnBrk="0" hangingPunct="0"/>
              <a:r>
                <a:rPr lang="bg-BG" altLang="de-DE" sz="2442" b="1" dirty="0">
                  <a:solidFill>
                    <a:srgbClr val="FFFFFF"/>
                  </a:solidFill>
                </a:rPr>
                <a:t>Консултант</a:t>
              </a:r>
              <a:endParaRPr lang="de-DE" altLang="de-DE" sz="2442" dirty="0">
                <a:solidFill>
                  <a:schemeClr val="tx1"/>
                </a:solidFill>
              </a:endParaRPr>
            </a:p>
          </p:txBody>
        </p:sp>
        <p:sp>
          <p:nvSpPr>
            <p:cNvPr id="539700" name="Text Box 52"/>
            <p:cNvSpPr txBox="1">
              <a:spLocks noChangeArrowheads="1"/>
            </p:cNvSpPr>
            <p:nvPr/>
          </p:nvSpPr>
          <p:spPr bwMode="auto">
            <a:xfrm>
              <a:off x="6565910" y="4985852"/>
              <a:ext cx="2058987" cy="374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bg-BG" altLang="de-DE" sz="1832" b="1" dirty="0">
                  <a:solidFill>
                    <a:srgbClr val="914901"/>
                  </a:solidFill>
                </a:rPr>
                <a:t>Търг</a:t>
              </a:r>
              <a:endParaRPr lang="de-DE" altLang="de-DE" sz="1832" b="1" dirty="0">
                <a:solidFill>
                  <a:srgbClr val="914901"/>
                </a:solidFill>
              </a:endParaRPr>
            </a:p>
          </p:txBody>
        </p:sp>
        <p:sp>
          <p:nvSpPr>
            <p:cNvPr id="539701" name="Line 53"/>
            <p:cNvSpPr>
              <a:spLocks noChangeShapeType="1"/>
            </p:cNvSpPr>
            <p:nvPr/>
          </p:nvSpPr>
          <p:spPr bwMode="auto">
            <a:xfrm flipH="1" flipV="1">
              <a:off x="7221249" y="5728942"/>
              <a:ext cx="426529" cy="345"/>
            </a:xfrm>
            <a:prstGeom prst="line">
              <a:avLst/>
            </a:prstGeom>
            <a:noFill/>
            <a:ln w="12700">
              <a:solidFill>
                <a:srgbClr val="91490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539702" name="Line 54"/>
            <p:cNvSpPr>
              <a:spLocks noChangeShapeType="1"/>
            </p:cNvSpPr>
            <p:nvPr/>
          </p:nvSpPr>
          <p:spPr bwMode="auto">
            <a:xfrm flipH="1" flipV="1">
              <a:off x="7647776" y="5368924"/>
              <a:ext cx="3" cy="369888"/>
            </a:xfrm>
            <a:prstGeom prst="line">
              <a:avLst/>
            </a:prstGeom>
            <a:noFill/>
            <a:ln w="12700">
              <a:solidFill>
                <a:srgbClr val="91490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539707" name="Line 59"/>
            <p:cNvSpPr>
              <a:spLocks noChangeShapeType="1"/>
            </p:cNvSpPr>
            <p:nvPr/>
          </p:nvSpPr>
          <p:spPr bwMode="auto">
            <a:xfrm flipH="1" flipV="1">
              <a:off x="8769424" y="3098800"/>
              <a:ext cx="12183" cy="2630142"/>
            </a:xfrm>
            <a:prstGeom prst="line">
              <a:avLst/>
            </a:prstGeom>
            <a:noFill/>
            <a:ln w="12700">
              <a:solidFill>
                <a:srgbClr val="91490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539709" name="Line 61"/>
            <p:cNvSpPr>
              <a:spLocks noChangeShapeType="1"/>
            </p:cNvSpPr>
            <p:nvPr/>
          </p:nvSpPr>
          <p:spPr bwMode="auto">
            <a:xfrm>
              <a:off x="7647781" y="5729287"/>
              <a:ext cx="1146009" cy="9525"/>
            </a:xfrm>
            <a:prstGeom prst="line">
              <a:avLst/>
            </a:prstGeom>
            <a:noFill/>
            <a:ln w="12700">
              <a:solidFill>
                <a:srgbClr val="914901"/>
              </a:solidFill>
              <a:prstDash val="dash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539711" name="Line 63"/>
            <p:cNvSpPr>
              <a:spLocks noChangeShapeType="1"/>
            </p:cNvSpPr>
            <p:nvPr/>
          </p:nvSpPr>
          <p:spPr bwMode="auto">
            <a:xfrm flipV="1">
              <a:off x="5365750" y="3098800"/>
              <a:ext cx="0" cy="190500"/>
            </a:xfrm>
            <a:prstGeom prst="line">
              <a:avLst/>
            </a:prstGeom>
            <a:noFill/>
            <a:ln w="12700">
              <a:solidFill>
                <a:srgbClr val="91490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539712" name="Line 64"/>
            <p:cNvSpPr>
              <a:spLocks noChangeShapeType="1"/>
            </p:cNvSpPr>
            <p:nvPr/>
          </p:nvSpPr>
          <p:spPr bwMode="auto">
            <a:xfrm>
              <a:off x="5365750" y="3098800"/>
              <a:ext cx="3403674" cy="0"/>
            </a:xfrm>
            <a:prstGeom prst="line">
              <a:avLst/>
            </a:prstGeom>
            <a:noFill/>
            <a:ln w="12700">
              <a:solidFill>
                <a:srgbClr val="91490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42" name="Line 54"/>
            <p:cNvSpPr>
              <a:spLocks noChangeShapeType="1"/>
            </p:cNvSpPr>
            <p:nvPr/>
          </p:nvSpPr>
          <p:spPr bwMode="auto">
            <a:xfrm flipH="1" flipV="1">
              <a:off x="7647780" y="4185083"/>
              <a:ext cx="1" cy="817126"/>
            </a:xfrm>
            <a:prstGeom prst="line">
              <a:avLst/>
            </a:prstGeom>
            <a:noFill/>
            <a:ln w="12700">
              <a:solidFill>
                <a:srgbClr val="91490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54" name="Text Box 52"/>
            <p:cNvSpPr txBox="1">
              <a:spLocks noChangeArrowheads="1"/>
            </p:cNvSpPr>
            <p:nvPr/>
          </p:nvSpPr>
          <p:spPr bwMode="auto">
            <a:xfrm>
              <a:off x="6038093" y="2636912"/>
              <a:ext cx="2058987" cy="374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bg-BG" altLang="de-DE" sz="1832" b="1" dirty="0">
                  <a:solidFill>
                    <a:srgbClr val="914901"/>
                  </a:solidFill>
                </a:rPr>
                <a:t>контролира</a:t>
              </a:r>
              <a:endParaRPr lang="de-DE" altLang="de-DE" sz="1832" b="1" dirty="0">
                <a:solidFill>
                  <a:srgbClr val="914901"/>
                </a:solidFill>
              </a:endParaRPr>
            </a:p>
          </p:txBody>
        </p:sp>
        <p:sp>
          <p:nvSpPr>
            <p:cNvPr id="56" name="Line 64"/>
            <p:cNvSpPr>
              <a:spLocks noChangeShapeType="1"/>
            </p:cNvSpPr>
            <p:nvPr/>
          </p:nvSpPr>
          <p:spPr bwMode="auto">
            <a:xfrm flipV="1">
              <a:off x="1820652" y="4453777"/>
              <a:ext cx="5051821" cy="1181"/>
            </a:xfrm>
            <a:prstGeom prst="line">
              <a:avLst/>
            </a:prstGeom>
            <a:noFill/>
            <a:ln w="12700">
              <a:solidFill>
                <a:srgbClr val="91490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57" name="Line 63"/>
            <p:cNvSpPr>
              <a:spLocks noChangeShapeType="1"/>
            </p:cNvSpPr>
            <p:nvPr/>
          </p:nvSpPr>
          <p:spPr bwMode="auto">
            <a:xfrm flipV="1">
              <a:off x="6872473" y="4195995"/>
              <a:ext cx="0" cy="258963"/>
            </a:xfrm>
            <a:prstGeom prst="line">
              <a:avLst/>
            </a:prstGeom>
            <a:noFill/>
            <a:ln w="12700">
              <a:solidFill>
                <a:srgbClr val="914901"/>
              </a:solidFill>
              <a:prstDash val="dash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58" name="Line 63"/>
            <p:cNvSpPr>
              <a:spLocks noChangeShapeType="1"/>
            </p:cNvSpPr>
            <p:nvPr/>
          </p:nvSpPr>
          <p:spPr bwMode="auto">
            <a:xfrm flipV="1">
              <a:off x="1820652" y="4230226"/>
              <a:ext cx="0" cy="190500"/>
            </a:xfrm>
            <a:prstGeom prst="line">
              <a:avLst/>
            </a:prstGeom>
            <a:noFill/>
            <a:ln w="12700">
              <a:solidFill>
                <a:srgbClr val="914901"/>
              </a:solidFill>
              <a:prstDash val="dash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59" name="Text Box 52"/>
            <p:cNvSpPr txBox="1">
              <a:spLocks noChangeArrowheads="1"/>
            </p:cNvSpPr>
            <p:nvPr/>
          </p:nvSpPr>
          <p:spPr bwMode="auto">
            <a:xfrm>
              <a:off x="1820652" y="4470357"/>
              <a:ext cx="5541583" cy="367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bg-BG" altLang="de-DE" sz="1832" b="1" dirty="0">
                  <a:solidFill>
                    <a:srgbClr val="914901"/>
                  </a:solidFill>
                </a:rPr>
                <a:t>Съгласуват договора на Главния изпълнител</a:t>
              </a:r>
              <a:endParaRPr lang="de-DE" altLang="de-DE" sz="1832" b="1" dirty="0">
                <a:solidFill>
                  <a:srgbClr val="91490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4476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IP_Ausland_Projektbeispiele_AG_Treffen_Sofia_dt.pot [Kompatibilitätsmodus]" id="{080D67AD-775E-4301-AA39-933BD987B3C7}" vid="{8478E371-060E-42CA-A672-9F71ED885C44}"/>
    </a:ext>
  </a:extLst>
</a:theme>
</file>

<file path=ppt/theme/theme2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P_Ausland_Projektbeispiele_AG_Treffen_Sofia_dt.pot [Kompatibilitätsmodus]" id="{080D67AD-775E-4301-AA39-933BD987B3C7}" vid="{ED87D3AE-8369-4814-9BB1-C8CF335BE4C4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89920D6519EAA41A50B4CCD353BDC2D" ma:contentTypeVersion="3" ma:contentTypeDescription="Ein neues Dokument erstellen." ma:contentTypeScope="" ma:versionID="d23474c16838e16048824a199266ebbd">
  <xsd:schema xmlns:xsd="http://www.w3.org/2001/XMLSchema" xmlns:xs="http://www.w3.org/2001/XMLSchema" xmlns:p="http://schemas.microsoft.com/office/2006/metadata/properties" xmlns:ns2="def638d9-c04b-4ded-b343-4861867eebaf" targetNamespace="http://schemas.microsoft.com/office/2006/metadata/properties" ma:root="true" ma:fieldsID="bbd01d3f187135b17ea385bf9352e53a" ns2:_="">
    <xsd:import namespace="def638d9-c04b-4ded-b343-4861867eeba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f638d9-c04b-4ded-b343-4861867eeba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Freigabehinweishash" ma:internalName="SharingHintHash" ma:readOnly="true">
      <xsd:simpleType>
        <xsd:restriction base="dms:Text"/>
      </xsd:simpleType>
    </xsd:element>
    <xsd:element name="SharedWithDetails" ma:index="1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F07FA9-9AE4-4BAB-9808-9987A13F30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f638d9-c04b-4ded-b343-4861867eeb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DCA3372-D215-404C-AE96-1C0DAE9EAD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UIP_Ausland_Projektbeispiele_AG_Treffen_Sofia_dt</Template>
  <TotalTime>480</TotalTime>
  <Words>1400</Words>
  <Application>Microsoft Office PowerPoint</Application>
  <PresentationFormat>Custom</PresentationFormat>
  <Paragraphs>333</Paragraphs>
  <Slides>29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ＭＳ Ｐゴシック</vt:lpstr>
      <vt:lpstr>Arial</vt:lpstr>
      <vt:lpstr>Arial Unicode MS</vt:lpstr>
      <vt:lpstr>Calibri</vt:lpstr>
      <vt:lpstr>Calibri Light</vt:lpstr>
      <vt:lpstr>Times New Roman</vt:lpstr>
      <vt:lpstr>Office</vt:lpstr>
      <vt:lpstr>1_Benutzerdefiniertes Design</vt:lpstr>
      <vt:lpstr>Benutzerdefiniertes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Договорни отношения (при субсидиране)</vt:lpstr>
      <vt:lpstr>Договорни отношения  (при кредитиране)</vt:lpstr>
      <vt:lpstr>Търг за Главен изпълнител</vt:lpstr>
      <vt:lpstr>Изплащане на субсидия</vt:lpstr>
      <vt:lpstr>Изплащане на кредит</vt:lpstr>
      <vt:lpstr>Отчитане</vt:lpstr>
      <vt:lpstr>Важни аспекти при подаването на проектни предложения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Knut Höller</dc:creator>
  <cp:lastModifiedBy>Bilyana Genova</cp:lastModifiedBy>
  <cp:revision>115</cp:revision>
  <cp:lastPrinted>2016-12-07T06:30:56Z</cp:lastPrinted>
  <dcterms:created xsi:type="dcterms:W3CDTF">2016-10-28T07:11:55Z</dcterms:created>
  <dcterms:modified xsi:type="dcterms:W3CDTF">2016-12-07T16:17:58Z</dcterms:modified>
</cp:coreProperties>
</file>